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5.xml" ContentType="application/inkml+xml"/>
  <Override PartName="/ppt/ink/ink6.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440" r:id="rId2"/>
    <p:sldId id="434" r:id="rId3"/>
    <p:sldId id="452" r:id="rId4"/>
    <p:sldId id="455" r:id="rId5"/>
    <p:sldId id="436" r:id="rId6"/>
    <p:sldId id="450" r:id="rId7"/>
    <p:sldId id="261" r:id="rId8"/>
    <p:sldId id="441" r:id="rId9"/>
    <p:sldId id="449" r:id="rId10"/>
    <p:sldId id="459" r:id="rId11"/>
    <p:sldId id="273" r:id="rId12"/>
    <p:sldId id="460" r:id="rId13"/>
    <p:sldId id="461" r:id="rId14"/>
    <p:sldId id="462" r:id="rId15"/>
    <p:sldId id="463" r:id="rId16"/>
    <p:sldId id="451" r:id="rId17"/>
    <p:sldId id="4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513199-72A1-D48D-0661-0599C50C6F27}" name="Greg Siemon" initials="GS" userId="4c25cd42d556eb7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124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E621E-8B7F-8059-0D64-0E066132B6F6}" v="34" dt="2025-05-22T02:29:17.150"/>
    <p1510:client id="{289639BC-75A2-E03B-4A0C-A48A20973133}" v="3" dt="2025-05-22T10:35:17.702"/>
    <p1510:client id="{40E7D98F-7B0B-79A1-F26B-BB9EBC07A66E}" v="366" dt="2025-05-22T06:04:41.101"/>
    <p1510:client id="{4EC296FB-3BFC-7175-1C97-7D56F6EDEAB0}" v="14" dt="2025-05-21T00:43:41.456"/>
    <p1510:client id="{58A5C361-0A40-D66E-263E-9E77EF12FC3C}" v="167" dt="2025-05-21T12:19:14.304"/>
    <p1510:client id="{6E79547C-A76E-07E4-4073-B28EBC7BAEE7}" v="16" dt="2025-05-22T02:57:22.576"/>
    <p1510:client id="{71AB138A-33A3-F0F8-3007-6B63E6CFBAEF}" v="8" dt="2025-05-22T08:02:24.794"/>
    <p1510:client id="{9382EA07-7BA0-60D7-D598-1C5D7AE9AFD7}" v="1378" dt="2025-05-21T00:39:36.293"/>
    <p1510:client id="{AA9638E2-0FBB-0974-476E-91B562BF4FCD}" v="16" dt="2025-05-22T09:01:22.577"/>
    <p1510:client id="{AC4DB322-8E7B-74FD-8D53-0B83665C9E03}" v="125" dt="2025-05-22T08:58:32.502"/>
    <p1510:client id="{C9844C37-645D-0A44-4804-42DBBD2A2160}" v="35" dt="2025-05-21T07:45:16.236"/>
    <p1510:client id="{DC5E3555-F3D6-04C1-2646-71155ED78ADD}" v="544" dt="2025-05-22T03:35:48.201"/>
    <p1510:client id="{DE02D3CE-B569-B52C-5948-20048F1F2640}" v="240" dt="2025-05-22T10:38:39.209"/>
    <p1510:client id="{DEF47B63-1995-2BD2-5696-35263960F1AF}" v="73" dt="2025-05-22T01:42:54.985"/>
    <p1510:client id="{E500F38C-373F-9004-379B-869E236EC0C2}" v="19" dt="2025-05-21T01:16:37.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7T03:21:56.671"/>
    </inkml:context>
    <inkml:brush xml:id="br0">
      <inkml:brushProperty name="width" value="0.1" units="cm"/>
      <inkml:brushProperty name="height" value="0.1" units="cm"/>
    </inkml:brush>
  </inkml:definitions>
  <inkml:trace contextRef="#ctx0" brushRef="#br0">1513 5831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7T03:15:34.900"/>
    </inkml:context>
    <inkml:brush xml:id="br0">
      <inkml:brushProperty name="width" value="0.1" units="cm"/>
      <inkml:brushProperty name="height" value="0.1" units="cm"/>
    </inkml:brush>
  </inkml:definitions>
  <inkml:trace contextRef="#ctx0" brushRef="#br0">1513 5831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7T03:15:34.900"/>
    </inkml:context>
    <inkml:brush xml:id="br0">
      <inkml:brushProperty name="width" value="0.1" units="cm"/>
      <inkml:brushProperty name="height" value="0.1" units="cm"/>
    </inkml:brush>
  </inkml:definitions>
  <inkml:trace contextRef="#ctx0" brushRef="#br0">1513 5831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7T03:15:34.900"/>
    </inkml:context>
    <inkml:brush xml:id="br0">
      <inkml:brushProperty name="width" value="0.1" units="cm"/>
      <inkml:brushProperty name="height" value="0.1" units="cm"/>
    </inkml:brush>
  </inkml:definitions>
  <inkml:trace contextRef="#ctx0" brushRef="#br0">1513 5831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7T08:27:56.604"/>
    </inkml:context>
    <inkml:brush xml:id="br0">
      <inkml:brushProperty name="width" value="0.1" units="cm"/>
      <inkml:brushProperty name="height" value="0.1" units="cm"/>
    </inkml:brush>
  </inkml:definitions>
  <inkml:trace contextRef="#ctx0" brushRef="#br0">1275 5408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7T08:28:14.683"/>
    </inkml:context>
    <inkml:brush xml:id="br0">
      <inkml:brushProperty name="width" value="0.1" units="cm"/>
      <inkml:brushProperty name="height" value="0.1" units="cm"/>
    </inkml:brush>
  </inkml:definitions>
  <inkml:trace contextRef="#ctx0" brushRef="#br0">30930 9599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2DBC73-3BAB-45B4-AB12-1C09ECBFC204}" type="datetimeFigureOut">
              <a:rPr lang="en-US" smtClean="0"/>
              <a:t>5/22/2025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08621-37EF-4531-83C6-C209D49718A9}" type="slidenum">
              <a:rPr lang="en-US" smtClean="0"/>
              <a:t>‹#›</a:t>
            </a:fld>
            <a:endParaRPr lang="en-US"/>
          </a:p>
        </p:txBody>
      </p:sp>
    </p:spTree>
    <p:extLst>
      <p:ext uri="{BB962C8B-B14F-4D97-AF65-F5344CB8AC3E}">
        <p14:creationId xmlns:p14="http://schemas.microsoft.com/office/powerpoint/2010/main" val="4196112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r>
              <a:rPr lang="en-AU" sz="1800" b="0" i="0" u="none" strike="noStrike">
                <a:solidFill>
                  <a:srgbClr val="000000"/>
                </a:solidFill>
                <a:effectLst/>
                <a:latin typeface="Arial" panose="020B0604020202020204" pitchFamily="34" charset="0"/>
              </a:rPr>
              <a:t>The Origin </a:t>
            </a:r>
            <a:r>
              <a:rPr lang="en-AU" sz="1800" b="0" i="0" u="none" strike="noStrike" err="1">
                <a:solidFill>
                  <a:srgbClr val="000000"/>
                </a:solidFill>
                <a:effectLst/>
                <a:latin typeface="Arial" panose="020B0604020202020204" pitchFamily="34" charset="0"/>
              </a:rPr>
              <a:t>Desination</a:t>
            </a:r>
            <a:r>
              <a:rPr lang="en-AU" sz="1800" b="0" i="0" u="none" strike="noStrike">
                <a:solidFill>
                  <a:srgbClr val="000000"/>
                </a:solidFill>
                <a:effectLst/>
                <a:latin typeface="Arial" panose="020B0604020202020204" pitchFamily="34" charset="0"/>
              </a:rPr>
              <a:t> Trip data is based on paper ticket purchases and Go Card tap on/tap off.  If a fare evader doesn’t pay for a ticket or use a Go Card then we have no record of the trip. </a:t>
            </a:r>
            <a:endParaRPr lang="en-AU" b="0">
              <a:effectLst/>
            </a:endParaRPr>
          </a:p>
          <a:p>
            <a:pPr rtl="0">
              <a:buNone/>
            </a:pPr>
            <a:br>
              <a:rPr lang="en-AU" b="0">
                <a:effectLst/>
              </a:rPr>
            </a:br>
            <a:r>
              <a:rPr lang="en-AU" sz="1800" b="0" i="0" u="none" strike="noStrike" err="1">
                <a:solidFill>
                  <a:srgbClr val="000000"/>
                </a:solidFill>
                <a:effectLst/>
                <a:latin typeface="Arial" panose="020B0604020202020204" pitchFamily="34" charset="0"/>
              </a:rPr>
              <a:t>Translink</a:t>
            </a:r>
            <a:r>
              <a:rPr lang="en-AU" sz="1800" b="0" i="0" u="none" strike="noStrike">
                <a:solidFill>
                  <a:srgbClr val="000000"/>
                </a:solidFill>
                <a:effectLst/>
                <a:latin typeface="Arial" panose="020B0604020202020204" pitchFamily="34" charset="0"/>
              </a:rPr>
              <a:t> has been rolling out a Smart Ticketing platform across its network since Mid-2022.  The available data does not include trips where a traveller has used the Smart Ticketing system.  Bus data used in this study is unaffected as Smart Ticketing went live on March 26.  We largely focus on that as a result.   Both of these issues are examples of data Missing Not at Random.</a:t>
            </a:r>
          </a:p>
          <a:p>
            <a:pPr rtl="0">
              <a:buNone/>
            </a:pPr>
            <a:endParaRPr lang="en-AU" sz="1800" b="0" i="0" u="none" strike="noStrike">
              <a:solidFill>
                <a:srgbClr val="000000"/>
              </a:solidFill>
              <a:effectLst/>
              <a:latin typeface="Arial" panose="020B0604020202020204" pitchFamily="34" charset="0"/>
            </a:endParaRPr>
          </a:p>
          <a:p>
            <a:pPr rtl="0">
              <a:buNone/>
            </a:pPr>
            <a:r>
              <a:rPr lang="en-AU" sz="1800" b="0" i="0" u="none" strike="noStrike">
                <a:solidFill>
                  <a:srgbClr val="000000"/>
                </a:solidFill>
                <a:effectLst/>
                <a:latin typeface="Arial" panose="020B0604020202020204" pitchFamily="34" charset="0"/>
              </a:rPr>
              <a:t>Paper ticket purchases often don't record the destination location.  This data is missing at random.  We chose to drop records with missing destination locations as it was less than 1% of the total dataset.</a:t>
            </a:r>
          </a:p>
          <a:p>
            <a:pPr rtl="0">
              <a:buNone/>
            </a:pPr>
            <a:endParaRPr lang="en-AU"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0" u="none" strike="noStrike">
                <a:solidFill>
                  <a:srgbClr val="000000"/>
                </a:solidFill>
                <a:effectLst/>
                <a:latin typeface="Arial" panose="020B0604020202020204" pitchFamily="34" charset="0"/>
              </a:rPr>
              <a:t>Heavy anonymisation has been applied with aggregation of trip data to monthly totals across only 5 broad time periods. Full details of trip origin and destination are retained.</a:t>
            </a:r>
          </a:p>
          <a:p>
            <a:pPr rtl="0">
              <a:buNone/>
            </a:pPr>
            <a:endParaRPr lang="en-AU" sz="1800" b="0" i="0" u="none" strike="noStrike">
              <a:solidFill>
                <a:srgbClr val="000000"/>
              </a:solidFill>
              <a:effectLst/>
              <a:latin typeface="Arial" panose="020B0604020202020204" pitchFamily="34" charset="0"/>
            </a:endParaRPr>
          </a:p>
          <a:p>
            <a:pPr rtl="0">
              <a:buNone/>
            </a:pPr>
            <a:br>
              <a:rPr lang="en-AU" b="0">
                <a:effectLst/>
              </a:rPr>
            </a:br>
            <a:r>
              <a:rPr lang="en-AU" sz="1800" b="0" i="0" u="none" strike="noStrike">
                <a:solidFill>
                  <a:srgbClr val="000000"/>
                </a:solidFill>
                <a:effectLst/>
                <a:latin typeface="Arial" panose="020B0604020202020204" pitchFamily="34" charset="0"/>
              </a:rPr>
              <a:t>Daily from the Bureau of Meteorology contains some missing observations that we believe are missing completely at random.  We have dropped missing data if there was only a few observations missing rather than trying to impute their values.</a:t>
            </a:r>
            <a:endParaRPr lang="en-AU" b="0">
              <a:effectLst/>
            </a:endParaRPr>
          </a:p>
          <a:p>
            <a:pPr>
              <a:buNone/>
            </a:pPr>
            <a:br>
              <a:rPr lang="en-AU"/>
            </a:br>
            <a:endParaRPr lang="en-US"/>
          </a:p>
        </p:txBody>
      </p:sp>
      <p:sp>
        <p:nvSpPr>
          <p:cNvPr id="4" name="Slide Number Placeholder 3"/>
          <p:cNvSpPr>
            <a:spLocks noGrp="1"/>
          </p:cNvSpPr>
          <p:nvPr>
            <p:ph type="sldNum" sz="quarter" idx="5"/>
          </p:nvPr>
        </p:nvSpPr>
        <p:spPr/>
        <p:txBody>
          <a:bodyPr/>
          <a:lstStyle/>
          <a:p>
            <a:fld id="{08208621-37EF-4531-83C6-C209D49718A9}" type="slidenum">
              <a:rPr lang="en-US" smtClean="0"/>
              <a:t>5</a:t>
            </a:fld>
            <a:endParaRPr lang="en-US"/>
          </a:p>
        </p:txBody>
      </p:sp>
    </p:spTree>
    <p:extLst>
      <p:ext uri="{BB962C8B-B14F-4D97-AF65-F5344CB8AC3E}">
        <p14:creationId xmlns:p14="http://schemas.microsoft.com/office/powerpoint/2010/main" val="400947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r>
              <a:rPr lang="en-AU" sz="1800" b="0" i="0" u="none" strike="noStrike">
                <a:solidFill>
                  <a:srgbClr val="000000"/>
                </a:solidFill>
                <a:effectLst/>
                <a:latin typeface="Arial" panose="020B0604020202020204" pitchFamily="34" charset="0"/>
              </a:rPr>
              <a:t>38 Monthly Origin Destination Trips datasets were imported and concatenated to yield a dataset with 18 million rows The Stop location </a:t>
            </a:r>
            <a:r>
              <a:rPr lang="en-AU" sz="1800" b="0" i="0" u="none" strike="noStrike" err="1">
                <a:solidFill>
                  <a:srgbClr val="000000"/>
                </a:solidFill>
                <a:effectLst/>
                <a:latin typeface="Arial" panose="020B0604020202020204" pitchFamily="34" charset="0"/>
              </a:rPr>
              <a:t>datafor</a:t>
            </a:r>
            <a:r>
              <a:rPr lang="en-AU" sz="1800" b="0" i="0" u="none" strike="noStrike">
                <a:solidFill>
                  <a:srgbClr val="000000"/>
                </a:solidFill>
                <a:effectLst/>
                <a:latin typeface="Arial" panose="020B0604020202020204" pitchFamily="34" charset="0"/>
              </a:rPr>
              <a:t> South East Queensland was filtered using an </a:t>
            </a:r>
            <a:r>
              <a:rPr lang="en-AU" sz="1800" b="0" i="0" u="none" strike="noStrike" err="1">
                <a:solidFill>
                  <a:srgbClr val="000000"/>
                </a:solidFill>
                <a:effectLst/>
                <a:latin typeface="Arial" panose="020B0604020202020204" pitchFamily="34" charset="0"/>
              </a:rPr>
              <a:t>Arcgis</a:t>
            </a:r>
            <a:r>
              <a:rPr lang="en-AU" sz="1800" b="0" i="0" u="none" strike="noStrike">
                <a:solidFill>
                  <a:srgbClr val="000000"/>
                </a:solidFill>
                <a:effectLst/>
                <a:latin typeface="Arial" panose="020B0604020202020204" pitchFamily="34" charset="0"/>
              </a:rPr>
              <a:t> file, retaining stops contained within the boundaries of Brisbane and then joined with the trip data.  Records with non-Brisbane stops were dropped.</a:t>
            </a:r>
            <a:endParaRPr lang="en-AU" b="0">
              <a:effectLst/>
            </a:endParaRPr>
          </a:p>
          <a:p>
            <a:pPr rtl="0">
              <a:buNone/>
            </a:pPr>
            <a:br>
              <a:rPr lang="en-AU" b="0">
                <a:effectLst/>
              </a:rPr>
            </a:br>
            <a:r>
              <a:rPr lang="en-AU" sz="1800" b="0" i="0" u="none" strike="noStrike">
                <a:solidFill>
                  <a:srgbClr val="000000"/>
                </a:solidFill>
                <a:effectLst/>
                <a:latin typeface="Arial" panose="020B0604020202020204" pitchFamily="34" charset="0"/>
              </a:rPr>
              <a:t>Reverse Geocoding via the Google Maps API determined the Postcode/Suburb for a stop and the point to point trip distance was calculated using </a:t>
            </a:r>
            <a:r>
              <a:rPr lang="en-AU" sz="1800" b="0" i="0" u="none" strike="noStrike" err="1">
                <a:solidFill>
                  <a:srgbClr val="000000"/>
                </a:solidFill>
                <a:effectLst/>
                <a:latin typeface="Arial" panose="020B0604020202020204" pitchFamily="34" charset="0"/>
              </a:rPr>
              <a:t>Geopy</a:t>
            </a:r>
            <a:r>
              <a:rPr lang="en-AU" sz="1800" b="0" i="0" u="none" strike="noStrike">
                <a:solidFill>
                  <a:srgbClr val="000000"/>
                </a:solidFill>
                <a:effectLst/>
                <a:latin typeface="Arial" panose="020B0604020202020204" pitchFamily="34" charset="0"/>
              </a:rPr>
              <a:t>. Total population data from the Australia Bureau of Statistics 2021 Census was joined by postcode resulting in a clean and tidy dataset. </a:t>
            </a:r>
            <a:endParaRPr lang="en-AU" b="0">
              <a:effectLst/>
            </a:endParaRPr>
          </a:p>
          <a:p>
            <a:pPr rtl="0">
              <a:buNone/>
            </a:pPr>
            <a:br>
              <a:rPr lang="en-AU" b="0">
                <a:effectLst/>
              </a:rPr>
            </a:br>
            <a:r>
              <a:rPr lang="en-AU" sz="1800" b="0" i="0" u="none" strike="noStrike">
                <a:solidFill>
                  <a:srgbClr val="000000"/>
                </a:solidFill>
                <a:effectLst/>
                <a:latin typeface="Arial" panose="020B0604020202020204" pitchFamily="34" charset="0"/>
              </a:rPr>
              <a:t>Three datasets were generated from this for weather analysis, modelling and trip visualisations.  </a:t>
            </a:r>
            <a:endParaRPr lang="en-AU" b="0">
              <a:effectLst/>
            </a:endParaRPr>
          </a:p>
          <a:p>
            <a:pPr rtl="0">
              <a:buNone/>
            </a:pPr>
            <a:br>
              <a:rPr lang="en-AU" b="0">
                <a:effectLst/>
              </a:rPr>
            </a:br>
            <a:r>
              <a:rPr lang="en-AU" sz="1800" b="0" i="0" u="none" strike="noStrike">
                <a:solidFill>
                  <a:srgbClr val="000000"/>
                </a:solidFill>
                <a:effectLst/>
                <a:latin typeface="Arial" panose="020B0604020202020204" pitchFamily="34" charset="0"/>
              </a:rPr>
              <a:t>Daily Weather observations for 12 months were imported for Brisbane City only and joined with trip data for inner city Brisbane postcodes that would have experienced the same weather as the weather station.</a:t>
            </a:r>
            <a:endParaRPr lang="en-AU" b="0">
              <a:effectLst/>
            </a:endParaRPr>
          </a:p>
          <a:p>
            <a:pPr rtl="0">
              <a:buNone/>
            </a:pPr>
            <a:endParaRPr lang="en-AU" sz="1800" b="0" i="0" u="none" strike="noStrike">
              <a:solidFill>
                <a:srgbClr val="000000"/>
              </a:solidFill>
              <a:effectLst/>
              <a:latin typeface="Arial" panose="020B0604020202020204" pitchFamily="34" charset="0"/>
            </a:endParaRPr>
          </a:p>
          <a:p>
            <a:pPr rtl="0">
              <a:buNone/>
            </a:pPr>
            <a:r>
              <a:rPr lang="en-AU" sz="1800" b="0" i="0" u="none" strike="noStrike">
                <a:solidFill>
                  <a:srgbClr val="000000"/>
                </a:solidFill>
                <a:effectLst/>
                <a:latin typeface="Arial" panose="020B0604020202020204" pitchFamily="34" charset="0"/>
              </a:rPr>
              <a:t>Dashboard data was grouped by mode of transport, postcode and time period before being summarised to calculate the number of stops, mean distance travelled, and the total number of people arriving and departing. </a:t>
            </a:r>
          </a:p>
          <a:p>
            <a:pPr rtl="0">
              <a:buNone/>
            </a:pPr>
            <a:endParaRPr lang="en-AU" sz="1800" b="0" i="0" u="none" strike="noStrike">
              <a:solidFill>
                <a:srgbClr val="000000"/>
              </a:solidFill>
              <a:effectLst/>
              <a:latin typeface="Arial" panose="020B0604020202020204" pitchFamily="34" charset="0"/>
            </a:endParaRPr>
          </a:p>
          <a:p>
            <a:pPr rtl="0">
              <a:buNone/>
            </a:pPr>
            <a:r>
              <a:rPr lang="en-AU" sz="1200" b="0" i="0" u="none" strike="noStrike">
                <a:solidFill>
                  <a:srgbClr val="000000"/>
                </a:solidFill>
                <a:effectLst/>
                <a:latin typeface="Arial" panose="020B0604020202020204" pitchFamily="34" charset="0"/>
              </a:rPr>
              <a:t>The Modelling dataset was filtered to just focus on bus trips.  Feature engineering focused on three aspects: Temporal, Spatial and Historical aspects to give the models something to work with.</a:t>
            </a:r>
            <a:endParaRPr lang="en-AU" b="0">
              <a:effectLst/>
            </a:endParaRPr>
          </a:p>
          <a:p>
            <a:pPr>
              <a:buNone/>
            </a:pPr>
            <a:br>
              <a:rPr lang="en-AU"/>
            </a:br>
            <a:endParaRPr lang="en-US"/>
          </a:p>
        </p:txBody>
      </p:sp>
      <p:sp>
        <p:nvSpPr>
          <p:cNvPr id="4" name="Slide Number Placeholder 3"/>
          <p:cNvSpPr>
            <a:spLocks noGrp="1"/>
          </p:cNvSpPr>
          <p:nvPr>
            <p:ph type="sldNum" sz="quarter" idx="5"/>
          </p:nvPr>
        </p:nvSpPr>
        <p:spPr/>
        <p:txBody>
          <a:bodyPr/>
          <a:lstStyle/>
          <a:p>
            <a:fld id="{08208621-37EF-4531-83C6-C209D49718A9}" type="slidenum">
              <a:rPr lang="en-US" smtClean="0"/>
              <a:t>6</a:t>
            </a:fld>
            <a:endParaRPr lang="en-US"/>
          </a:p>
        </p:txBody>
      </p:sp>
    </p:spTree>
    <p:extLst>
      <p:ext uri="{BB962C8B-B14F-4D97-AF65-F5344CB8AC3E}">
        <p14:creationId xmlns:p14="http://schemas.microsoft.com/office/powerpoint/2010/main" val="1249064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Making data confess </a:t>
            </a:r>
          </a:p>
        </p:txBody>
      </p:sp>
      <p:sp>
        <p:nvSpPr>
          <p:cNvPr id="4" name="Slide Number Placeholder 3"/>
          <p:cNvSpPr>
            <a:spLocks noGrp="1"/>
          </p:cNvSpPr>
          <p:nvPr>
            <p:ph type="sldNum" sz="quarter" idx="5"/>
          </p:nvPr>
        </p:nvSpPr>
        <p:spPr/>
        <p:txBody>
          <a:bodyPr/>
          <a:lstStyle/>
          <a:p>
            <a:fld id="{08208621-37EF-4531-83C6-C209D49718A9}" type="slidenum">
              <a:rPr lang="en-US" smtClean="0"/>
              <a:t>7</a:t>
            </a:fld>
            <a:endParaRPr lang="en-US"/>
          </a:p>
        </p:txBody>
      </p:sp>
    </p:spTree>
    <p:extLst>
      <p:ext uri="{BB962C8B-B14F-4D97-AF65-F5344CB8AC3E}">
        <p14:creationId xmlns:p14="http://schemas.microsoft.com/office/powerpoint/2010/main" val="252559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98706-8A41-905A-22DD-6091B5CD3A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71F4E-F1FE-D41B-82DD-19986DE9E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18E84-6615-64DA-5E56-81B7D241210F}"/>
              </a:ext>
            </a:extLst>
          </p:cNvPr>
          <p:cNvSpPr>
            <a:spLocks noGrp="1"/>
          </p:cNvSpPr>
          <p:nvPr>
            <p:ph type="body" idx="1"/>
          </p:nvPr>
        </p:nvSpPr>
        <p:spPr/>
        <p:txBody>
          <a:bodyPr/>
          <a:lstStyle/>
          <a:p>
            <a:r>
              <a:rPr lang="en-US"/>
              <a:t>Making data confess </a:t>
            </a:r>
          </a:p>
        </p:txBody>
      </p:sp>
      <p:sp>
        <p:nvSpPr>
          <p:cNvPr id="4" name="Slide Number Placeholder 3">
            <a:extLst>
              <a:ext uri="{FF2B5EF4-FFF2-40B4-BE49-F238E27FC236}">
                <a16:creationId xmlns:a16="http://schemas.microsoft.com/office/drawing/2014/main" id="{3A4F7CC5-335A-CCCA-3CD0-F72ACBAED6B6}"/>
              </a:ext>
            </a:extLst>
          </p:cNvPr>
          <p:cNvSpPr>
            <a:spLocks noGrp="1"/>
          </p:cNvSpPr>
          <p:nvPr>
            <p:ph type="sldNum" sz="quarter" idx="5"/>
          </p:nvPr>
        </p:nvSpPr>
        <p:spPr/>
        <p:txBody>
          <a:bodyPr/>
          <a:lstStyle/>
          <a:p>
            <a:fld id="{08208621-37EF-4531-83C6-C209D49718A9}" type="slidenum">
              <a:rPr lang="en-US" smtClean="0"/>
              <a:t>8</a:t>
            </a:fld>
            <a:endParaRPr lang="en-US"/>
          </a:p>
        </p:txBody>
      </p:sp>
    </p:spTree>
    <p:extLst>
      <p:ext uri="{BB962C8B-B14F-4D97-AF65-F5344CB8AC3E}">
        <p14:creationId xmlns:p14="http://schemas.microsoft.com/office/powerpoint/2010/main" val="755927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5E72B-E693-A3D0-F938-B916686D1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7AE51-397D-511B-3236-63FB08F8B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25813B-17CE-0D8B-1FA5-67D78F42E297}"/>
              </a:ext>
            </a:extLst>
          </p:cNvPr>
          <p:cNvSpPr>
            <a:spLocks noGrp="1"/>
          </p:cNvSpPr>
          <p:nvPr>
            <p:ph type="body" idx="1"/>
          </p:nvPr>
        </p:nvSpPr>
        <p:spPr/>
        <p:txBody>
          <a:bodyPr/>
          <a:lstStyle/>
          <a:p>
            <a:r>
              <a:rPr lang="en-US"/>
              <a:t>Making data confess </a:t>
            </a:r>
          </a:p>
        </p:txBody>
      </p:sp>
      <p:sp>
        <p:nvSpPr>
          <p:cNvPr id="4" name="Slide Number Placeholder 3">
            <a:extLst>
              <a:ext uri="{FF2B5EF4-FFF2-40B4-BE49-F238E27FC236}">
                <a16:creationId xmlns:a16="http://schemas.microsoft.com/office/drawing/2014/main" id="{3A0A08A6-A8FD-19BA-48D4-06B0FC97D68B}"/>
              </a:ext>
            </a:extLst>
          </p:cNvPr>
          <p:cNvSpPr>
            <a:spLocks noGrp="1"/>
          </p:cNvSpPr>
          <p:nvPr>
            <p:ph type="sldNum" sz="quarter" idx="5"/>
          </p:nvPr>
        </p:nvSpPr>
        <p:spPr/>
        <p:txBody>
          <a:bodyPr/>
          <a:lstStyle/>
          <a:p>
            <a:fld id="{08208621-37EF-4531-83C6-C209D49718A9}" type="slidenum">
              <a:rPr lang="en-US" smtClean="0"/>
              <a:t>9</a:t>
            </a:fld>
            <a:endParaRPr lang="en-US"/>
          </a:p>
        </p:txBody>
      </p:sp>
    </p:spTree>
    <p:extLst>
      <p:ext uri="{BB962C8B-B14F-4D97-AF65-F5344CB8AC3E}">
        <p14:creationId xmlns:p14="http://schemas.microsoft.com/office/powerpoint/2010/main" val="2565407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618B-DDDE-4E1F-DC30-D76BB241D4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B56D25-A65C-BA15-0EBB-A6F05DE55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CDFB6A-6D6A-3832-0985-67885C6D830A}"/>
              </a:ext>
            </a:extLst>
          </p:cNvPr>
          <p:cNvSpPr>
            <a:spLocks noGrp="1"/>
          </p:cNvSpPr>
          <p:nvPr>
            <p:ph type="body" idx="1"/>
          </p:nvPr>
        </p:nvSpPr>
        <p:spPr/>
        <p:txBody>
          <a:bodyPr/>
          <a:lstStyle/>
          <a:p>
            <a:r>
              <a:rPr lang="en-US"/>
              <a:t>Making data confess </a:t>
            </a:r>
          </a:p>
        </p:txBody>
      </p:sp>
      <p:sp>
        <p:nvSpPr>
          <p:cNvPr id="4" name="Slide Number Placeholder 3">
            <a:extLst>
              <a:ext uri="{FF2B5EF4-FFF2-40B4-BE49-F238E27FC236}">
                <a16:creationId xmlns:a16="http://schemas.microsoft.com/office/drawing/2014/main" id="{3AB0C016-3B70-F936-15F0-15F704A0136B}"/>
              </a:ext>
            </a:extLst>
          </p:cNvPr>
          <p:cNvSpPr>
            <a:spLocks noGrp="1"/>
          </p:cNvSpPr>
          <p:nvPr>
            <p:ph type="sldNum" sz="quarter" idx="5"/>
          </p:nvPr>
        </p:nvSpPr>
        <p:spPr/>
        <p:txBody>
          <a:bodyPr/>
          <a:lstStyle/>
          <a:p>
            <a:fld id="{08208621-37EF-4531-83C6-C209D49718A9}" type="slidenum">
              <a:rPr lang="en-US" smtClean="0"/>
              <a:t>10</a:t>
            </a:fld>
            <a:endParaRPr lang="en-US"/>
          </a:p>
        </p:txBody>
      </p:sp>
    </p:spTree>
    <p:extLst>
      <p:ext uri="{BB962C8B-B14F-4D97-AF65-F5344CB8AC3E}">
        <p14:creationId xmlns:p14="http://schemas.microsoft.com/office/powerpoint/2010/main" val="3305982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208621-37EF-4531-83C6-C209D49718A9}" type="slidenum">
              <a:rPr lang="en-US" smtClean="0"/>
              <a:t>16</a:t>
            </a:fld>
            <a:endParaRPr lang="en-US"/>
          </a:p>
        </p:txBody>
      </p:sp>
    </p:spTree>
    <p:extLst>
      <p:ext uri="{BB962C8B-B14F-4D97-AF65-F5344CB8AC3E}">
        <p14:creationId xmlns:p14="http://schemas.microsoft.com/office/powerpoint/2010/main" val="858211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56088-4E84-0DBE-DCA5-20860E766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052C99-AC07-3713-72B1-46BBE32DB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CF024F-9DD4-CE1B-86C3-83E87CE373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BE863B6-BF0F-1907-21AF-64EBE1703394}"/>
              </a:ext>
            </a:extLst>
          </p:cNvPr>
          <p:cNvSpPr>
            <a:spLocks noGrp="1"/>
          </p:cNvSpPr>
          <p:nvPr>
            <p:ph type="sldNum" sz="quarter" idx="5"/>
          </p:nvPr>
        </p:nvSpPr>
        <p:spPr/>
        <p:txBody>
          <a:bodyPr/>
          <a:lstStyle/>
          <a:p>
            <a:fld id="{08208621-37EF-4531-83C6-C209D49718A9}" type="slidenum">
              <a:rPr lang="en-US" smtClean="0"/>
              <a:t>17</a:t>
            </a:fld>
            <a:endParaRPr lang="en-US"/>
          </a:p>
        </p:txBody>
      </p:sp>
    </p:spTree>
    <p:extLst>
      <p:ext uri="{BB962C8B-B14F-4D97-AF65-F5344CB8AC3E}">
        <p14:creationId xmlns:p14="http://schemas.microsoft.com/office/powerpoint/2010/main" val="51280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5571-9934-9673-7FC2-267437C4CF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F50ACB-5DDE-7778-7864-2B1703F589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89099-26E9-BD92-5E4F-DA111693EF31}"/>
              </a:ext>
            </a:extLst>
          </p:cNvPr>
          <p:cNvSpPr>
            <a:spLocks noGrp="1"/>
          </p:cNvSpPr>
          <p:nvPr>
            <p:ph type="dt" sz="half" idx="10"/>
          </p:nvPr>
        </p:nvSpPr>
        <p:spPr/>
        <p:txBody>
          <a:bodyPr/>
          <a:lstStyle/>
          <a:p>
            <a:fld id="{03460C5B-BE78-4D6A-90A6-601B7BB7714D}" type="datetimeFigureOut">
              <a:rPr lang="en-US" smtClean="0"/>
              <a:t>5/22/2025</a:t>
            </a:fld>
            <a:endParaRPr lang="en-US"/>
          </a:p>
        </p:txBody>
      </p:sp>
      <p:sp>
        <p:nvSpPr>
          <p:cNvPr id="5" name="Footer Placeholder 4">
            <a:extLst>
              <a:ext uri="{FF2B5EF4-FFF2-40B4-BE49-F238E27FC236}">
                <a16:creationId xmlns:a16="http://schemas.microsoft.com/office/drawing/2014/main" id="{BD6D24F2-57F1-1C0D-3B23-50D3A4724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79014-7FAB-8F25-5D1F-A0CC2077D192}"/>
              </a:ext>
            </a:extLst>
          </p:cNvPr>
          <p:cNvSpPr>
            <a:spLocks noGrp="1"/>
          </p:cNvSpPr>
          <p:nvPr>
            <p:ph type="sldNum" sz="quarter" idx="12"/>
          </p:nvPr>
        </p:nvSpPr>
        <p:spPr/>
        <p:txBody>
          <a:bodyPr/>
          <a:lstStyle/>
          <a:p>
            <a:fld id="{36F8544D-732C-49FB-8D03-BCAF8212D023}" type="slidenum">
              <a:rPr lang="en-US" smtClean="0"/>
              <a:t>‹#›</a:t>
            </a:fld>
            <a:endParaRPr lang="en-US"/>
          </a:p>
        </p:txBody>
      </p:sp>
    </p:spTree>
    <p:extLst>
      <p:ext uri="{BB962C8B-B14F-4D97-AF65-F5344CB8AC3E}">
        <p14:creationId xmlns:p14="http://schemas.microsoft.com/office/powerpoint/2010/main" val="1046506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00E3-1BB4-2973-F3FA-5B58197EDB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175A87-7A3D-A30D-E1FD-69B8A4E9A3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825C5-6636-8D45-83A8-C2667B9ED6FC}"/>
              </a:ext>
            </a:extLst>
          </p:cNvPr>
          <p:cNvSpPr>
            <a:spLocks noGrp="1"/>
          </p:cNvSpPr>
          <p:nvPr>
            <p:ph type="dt" sz="half" idx="10"/>
          </p:nvPr>
        </p:nvSpPr>
        <p:spPr/>
        <p:txBody>
          <a:bodyPr/>
          <a:lstStyle/>
          <a:p>
            <a:fld id="{03460C5B-BE78-4D6A-90A6-601B7BB7714D}" type="datetimeFigureOut">
              <a:rPr lang="en-US" smtClean="0"/>
              <a:t>5/22/2025</a:t>
            </a:fld>
            <a:endParaRPr lang="en-US"/>
          </a:p>
        </p:txBody>
      </p:sp>
      <p:sp>
        <p:nvSpPr>
          <p:cNvPr id="5" name="Footer Placeholder 4">
            <a:extLst>
              <a:ext uri="{FF2B5EF4-FFF2-40B4-BE49-F238E27FC236}">
                <a16:creationId xmlns:a16="http://schemas.microsoft.com/office/drawing/2014/main" id="{DE048731-3297-1AD5-B117-348668549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4F8913-7BCA-5872-23BE-68D1E819FA63}"/>
              </a:ext>
            </a:extLst>
          </p:cNvPr>
          <p:cNvSpPr>
            <a:spLocks noGrp="1"/>
          </p:cNvSpPr>
          <p:nvPr>
            <p:ph type="sldNum" sz="quarter" idx="12"/>
          </p:nvPr>
        </p:nvSpPr>
        <p:spPr/>
        <p:txBody>
          <a:bodyPr/>
          <a:lstStyle/>
          <a:p>
            <a:fld id="{36F8544D-732C-49FB-8D03-BCAF8212D023}" type="slidenum">
              <a:rPr lang="en-US" smtClean="0"/>
              <a:t>‹#›</a:t>
            </a:fld>
            <a:endParaRPr lang="en-US"/>
          </a:p>
        </p:txBody>
      </p:sp>
    </p:spTree>
    <p:extLst>
      <p:ext uri="{BB962C8B-B14F-4D97-AF65-F5344CB8AC3E}">
        <p14:creationId xmlns:p14="http://schemas.microsoft.com/office/powerpoint/2010/main" val="190586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980AEA-64E2-4CD6-545C-C6928D53C5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02158B-C87C-A505-D558-AD6A3B9521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383A44-15E4-0CFF-D7AD-EF4B0B22E3F6}"/>
              </a:ext>
            </a:extLst>
          </p:cNvPr>
          <p:cNvSpPr>
            <a:spLocks noGrp="1"/>
          </p:cNvSpPr>
          <p:nvPr>
            <p:ph type="dt" sz="half" idx="10"/>
          </p:nvPr>
        </p:nvSpPr>
        <p:spPr/>
        <p:txBody>
          <a:bodyPr/>
          <a:lstStyle/>
          <a:p>
            <a:fld id="{03460C5B-BE78-4D6A-90A6-601B7BB7714D}" type="datetimeFigureOut">
              <a:rPr lang="en-US" smtClean="0"/>
              <a:t>5/22/2025</a:t>
            </a:fld>
            <a:endParaRPr lang="en-US"/>
          </a:p>
        </p:txBody>
      </p:sp>
      <p:sp>
        <p:nvSpPr>
          <p:cNvPr id="5" name="Footer Placeholder 4">
            <a:extLst>
              <a:ext uri="{FF2B5EF4-FFF2-40B4-BE49-F238E27FC236}">
                <a16:creationId xmlns:a16="http://schemas.microsoft.com/office/drawing/2014/main" id="{F8DD4A8D-C200-9DB7-EEF3-B64A9C932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4CB82-F900-F55E-5298-275CA8B548A3}"/>
              </a:ext>
            </a:extLst>
          </p:cNvPr>
          <p:cNvSpPr>
            <a:spLocks noGrp="1"/>
          </p:cNvSpPr>
          <p:nvPr>
            <p:ph type="sldNum" sz="quarter" idx="12"/>
          </p:nvPr>
        </p:nvSpPr>
        <p:spPr/>
        <p:txBody>
          <a:bodyPr/>
          <a:lstStyle/>
          <a:p>
            <a:fld id="{36F8544D-732C-49FB-8D03-BCAF8212D023}" type="slidenum">
              <a:rPr lang="en-US" smtClean="0"/>
              <a:t>‹#›</a:t>
            </a:fld>
            <a:endParaRPr lang="en-US"/>
          </a:p>
        </p:txBody>
      </p:sp>
    </p:spTree>
    <p:extLst>
      <p:ext uri="{BB962C8B-B14F-4D97-AF65-F5344CB8AC3E}">
        <p14:creationId xmlns:p14="http://schemas.microsoft.com/office/powerpoint/2010/main" val="2277981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97F7E37-8565-4210-8CB9-D04B2BAF361C}"/>
              </a:ext>
            </a:extLst>
          </p:cNvPr>
          <p:cNvSpPr/>
          <p:nvPr userDrawn="1"/>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rgbClr val="51247A"/>
              </a:gs>
              <a:gs pos="100000">
                <a:srgbClr val="962A8B"/>
              </a:gs>
            </a:gsLst>
            <a:lin ang="10800000" scaled="1"/>
            <a:tileRect/>
          </a:gradFill>
          <a:ln w="1448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1D37"/>
              </a:solidFill>
              <a:effectLst/>
              <a:uLnTx/>
              <a:uFillTx/>
              <a:latin typeface="Gotham Book"/>
            </a:endParaRPr>
          </a:p>
        </p:txBody>
      </p:sp>
      <p:sp>
        <p:nvSpPr>
          <p:cNvPr id="15" name="Title 1">
            <a:extLst>
              <a:ext uri="{FF2B5EF4-FFF2-40B4-BE49-F238E27FC236}">
                <a16:creationId xmlns:a16="http://schemas.microsoft.com/office/drawing/2014/main" id="{5CEF5EBB-02AF-4BB0-8215-ABDBBF0D02E0}"/>
              </a:ext>
            </a:extLst>
          </p:cNvPr>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a:t>Presentation title goes here</a:t>
            </a:r>
            <a:endParaRPr lang="en-AU"/>
          </a:p>
        </p:txBody>
      </p:sp>
      <p:sp>
        <p:nvSpPr>
          <p:cNvPr id="16" name="Text Placeholder 6">
            <a:extLst>
              <a:ext uri="{FF2B5EF4-FFF2-40B4-BE49-F238E27FC236}">
                <a16:creationId xmlns:a16="http://schemas.microsoft.com/office/drawing/2014/main" id="{B0C04C2E-5E9B-4744-BB83-74543AFA907D}"/>
              </a:ext>
            </a:extLst>
          </p:cNvPr>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a:t>Presentation subtitle goes here</a:t>
            </a:r>
          </a:p>
        </p:txBody>
      </p:sp>
      <p:pic>
        <p:nvPicPr>
          <p:cNvPr id="3" name="Picture 2">
            <a:extLst>
              <a:ext uri="{FF2B5EF4-FFF2-40B4-BE49-F238E27FC236}">
                <a16:creationId xmlns:a16="http://schemas.microsoft.com/office/drawing/2014/main" id="{817F9C90-1B55-A440-3671-71EC9ADE53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130297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3CC0AC9-AFD2-411F-B1BC-50BB961832D9}"/>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50000">
                <a:schemeClr val="tx1">
                  <a:alpha val="0"/>
                </a:schemeClr>
              </a:gs>
            </a:gsLst>
            <a:lin ang="1800000" scaled="0"/>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a:t> </a:t>
            </a:r>
            <a:endParaRPr lang="en-AU"/>
          </a:p>
        </p:txBody>
      </p:sp>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ctr">
              <a:defRPr/>
            </a:lvl1pPr>
          </a:lstStyle>
          <a:p>
            <a:r>
              <a:rPr lang="en-AU"/>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407368"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a:t> </a:t>
            </a:r>
            <a:endParaRPr lang="en-AU"/>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AU"/>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25" name="Title 1">
            <a:extLst>
              <a:ext uri="{FF2B5EF4-FFF2-40B4-BE49-F238E27FC236}">
                <a16:creationId xmlns:a16="http://schemas.microsoft.com/office/drawing/2014/main" id="{C94CA15D-2F52-4803-BDAE-1E7449D1A8A5}"/>
              </a:ext>
            </a:extLst>
          </p:cNvPr>
          <p:cNvSpPr>
            <a:spLocks noGrp="1"/>
          </p:cNvSpPr>
          <p:nvPr>
            <p:ph type="title" hasCustomPrompt="1"/>
          </p:nvPr>
        </p:nvSpPr>
        <p:spPr>
          <a:xfrm>
            <a:off x="1127448" y="1557338"/>
            <a:ext cx="512961" cy="498598"/>
          </a:xfrm>
          <a:noFill/>
        </p:spPr>
        <p:txBody>
          <a:bodyPr wrap="none" lIns="0" tIns="0" rIns="0" bIns="0" rtlCol="0">
            <a:spAutoFit/>
          </a:bodyPr>
          <a:lstStyle>
            <a:lvl1pPr>
              <a:defRPr lang="en-AU" sz="3600" spc="0" baseline="0" dirty="0">
                <a:solidFill>
                  <a:schemeClr val="bg1"/>
                </a:solidFill>
                <a:latin typeface="+mn-lt"/>
                <a:ea typeface="+mn-ea"/>
                <a:cs typeface="+mn-cs"/>
              </a:defRPr>
            </a:lvl1pPr>
          </a:lstStyle>
          <a:p>
            <a:pPr marL="0" lvl="0" algn="r"/>
            <a:r>
              <a:rPr lang="en-US"/>
              <a:t>##</a:t>
            </a:r>
            <a:endParaRPr lang="en-AU"/>
          </a:p>
        </p:txBody>
      </p:sp>
      <p:sp>
        <p:nvSpPr>
          <p:cNvPr id="26" name="Text Placeholder 6">
            <a:extLst>
              <a:ext uri="{FF2B5EF4-FFF2-40B4-BE49-F238E27FC236}">
                <a16:creationId xmlns:a16="http://schemas.microsoft.com/office/drawing/2014/main" id="{260FF8B9-2D7B-497E-87E0-AFAC01227A34}"/>
              </a:ext>
            </a:extLst>
          </p:cNvPr>
          <p:cNvSpPr>
            <a:spLocks noGrp="1"/>
          </p:cNvSpPr>
          <p:nvPr>
            <p:ph type="body" sz="quarter" idx="15" hasCustomPrompt="1"/>
          </p:nvPr>
        </p:nvSpPr>
        <p:spPr>
          <a:xfrm>
            <a:off x="1127448" y="2132260"/>
            <a:ext cx="2952427" cy="1495794"/>
          </a:xfrm>
          <a:prstGeom prst="rect">
            <a:avLst/>
          </a:prstGeom>
          <a:noFill/>
        </p:spPr>
        <p:txBody>
          <a:bodyPr wrap="square" lIns="0" tIns="0" rIns="0" bIns="0" rtlCol="0">
            <a:spAutoFit/>
          </a:bodyPr>
          <a:lstStyle>
            <a:lvl1pPr>
              <a:lnSpc>
                <a:spcPct val="80000"/>
              </a:lnSpc>
              <a:defRPr lang="en-US" sz="5400" b="0" spc="0" baseline="0" dirty="0">
                <a:solidFill>
                  <a:schemeClr val="bg1"/>
                </a:solidFill>
                <a:latin typeface="+mn-lt"/>
              </a:defRPr>
            </a:lvl1pPr>
          </a:lstStyle>
          <a:p>
            <a:pPr lvl="0">
              <a:lnSpc>
                <a:spcPct val="90000"/>
              </a:lnSpc>
            </a:pPr>
            <a:r>
              <a:rPr lang="en-US"/>
              <a:t>Divider slide</a:t>
            </a:r>
          </a:p>
        </p:txBody>
      </p:sp>
      <p:sp>
        <p:nvSpPr>
          <p:cNvPr id="27" name="Text Placeholder 21">
            <a:extLst>
              <a:ext uri="{FF2B5EF4-FFF2-40B4-BE49-F238E27FC236}">
                <a16:creationId xmlns:a16="http://schemas.microsoft.com/office/drawing/2014/main" id="{9E4A743E-85AA-4861-BE9B-D0A887D85162}"/>
              </a:ext>
            </a:extLst>
          </p:cNvPr>
          <p:cNvSpPr>
            <a:spLocks noGrp="1"/>
          </p:cNvSpPr>
          <p:nvPr>
            <p:ph type="body" sz="quarter" idx="16" hasCustomPrompt="1"/>
          </p:nvPr>
        </p:nvSpPr>
        <p:spPr>
          <a:xfrm>
            <a:off x="1127448" y="3760012"/>
            <a:ext cx="2952427" cy="861774"/>
          </a:xfrm>
          <a:noFill/>
        </p:spPr>
        <p:txBody>
          <a:bodyPr wrap="square" lIns="0" tIns="0" rIns="0" bIns="0" rtlCol="0" anchor="t" anchorCtr="0">
            <a:spAutoFit/>
          </a:bodyPr>
          <a:lstStyle>
            <a:lvl1pPr>
              <a:lnSpc>
                <a:spcPct val="100000"/>
              </a:lnSpc>
              <a:defRPr lang="en-US" sz="1400" b="0" spc="0" baseline="0" smtClean="0">
                <a:solidFill>
                  <a:schemeClr val="bg1"/>
                </a:solidFill>
                <a:latin typeface="+mn-lt"/>
              </a:defRPr>
            </a:lvl1pPr>
            <a:lvl2pPr>
              <a:defRPr lang="en-US" sz="1800" smtClean="0"/>
            </a:lvl2pPr>
            <a:lvl3pPr>
              <a:defRPr lang="en-US" sz="1800" smtClean="0"/>
            </a:lvl3pPr>
            <a:lvl4pPr>
              <a:defRPr lang="en-US" sz="1800" smtClean="0"/>
            </a:lvl4pPr>
            <a:lvl5pPr>
              <a:defRPr lang="en-AU"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Praesent</a:t>
            </a:r>
            <a:r>
              <a:rPr lang="en-US"/>
              <a:t> </a:t>
            </a:r>
            <a:r>
              <a:rPr lang="en-US" err="1"/>
              <a:t>aliquet</a:t>
            </a:r>
            <a:r>
              <a:rPr lang="en-US"/>
              <a:t> </a:t>
            </a:r>
            <a:r>
              <a:rPr lang="en-US" err="1"/>
              <a:t>viverra</a:t>
            </a:r>
            <a:r>
              <a:rPr lang="en-US"/>
              <a:t> diam, </a:t>
            </a:r>
            <a:r>
              <a:rPr lang="en-US" err="1"/>
              <a:t>ornare</a:t>
            </a:r>
            <a:r>
              <a:rPr lang="en-US"/>
              <a:t> </a:t>
            </a:r>
            <a:r>
              <a:rPr lang="en-US" err="1"/>
              <a:t>suscipit</a:t>
            </a:r>
            <a:r>
              <a:rPr lang="en-US"/>
              <a:t> </a:t>
            </a:r>
            <a:r>
              <a:rPr lang="en-US" err="1"/>
              <a:t>turpis</a:t>
            </a:r>
            <a:r>
              <a:rPr lang="en-US"/>
              <a:t> </a:t>
            </a:r>
            <a:r>
              <a:rPr lang="en-US" err="1"/>
              <a:t>interdum</a:t>
            </a:r>
            <a:r>
              <a:rPr lang="en-US"/>
              <a:t> </a:t>
            </a:r>
            <a:r>
              <a:rPr lang="en-US" err="1"/>
              <a:t>quis</a:t>
            </a:r>
            <a:endParaRPr lang="en-US"/>
          </a:p>
        </p:txBody>
      </p:sp>
    </p:spTree>
    <p:extLst>
      <p:ext uri="{BB962C8B-B14F-4D97-AF65-F5344CB8AC3E}">
        <p14:creationId xmlns:p14="http://schemas.microsoft.com/office/powerpoint/2010/main" val="319054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gradFill>
          <a:gsLst>
            <a:gs pos="82000">
              <a:schemeClr val="accent1"/>
            </a:gs>
            <a:gs pos="0">
              <a:schemeClr val="accent2"/>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9576" y="1705365"/>
            <a:ext cx="628377" cy="609398"/>
          </a:xfrm>
          <a:noFill/>
        </p:spPr>
        <p:txBody>
          <a:bodyPr wrap="none" lIns="0" tIns="0" rIns="0" bIns="0" rtlCol="0">
            <a:spAutoFit/>
          </a:bodyPr>
          <a:lstStyle>
            <a:lvl1pPr>
              <a:defRPr lang="en-AU" sz="4400" spc="0" baseline="0" dirty="0">
                <a:solidFill>
                  <a:schemeClr val="bg1">
                    <a:alpha val="54000"/>
                  </a:schemeClr>
                </a:solidFill>
                <a:latin typeface="+mn-lt"/>
                <a:ea typeface="+mn-ea"/>
                <a:cs typeface="+mn-cs"/>
              </a:defRPr>
            </a:lvl1pPr>
          </a:lstStyle>
          <a:p>
            <a:pPr marL="0" lvl="0"/>
            <a:r>
              <a:rPr lang="en-US"/>
              <a:t>##</a:t>
            </a:r>
            <a:endParaRPr lang="en-AU"/>
          </a:p>
        </p:txBody>
      </p:sp>
      <p:sp>
        <p:nvSpPr>
          <p:cNvPr id="7" name="Text Placeholder 6"/>
          <p:cNvSpPr>
            <a:spLocks noGrp="1"/>
          </p:cNvSpPr>
          <p:nvPr>
            <p:ph type="body" sz="quarter" idx="10" hasCustomPrompt="1"/>
          </p:nvPr>
        </p:nvSpPr>
        <p:spPr>
          <a:xfrm>
            <a:off x="2295736" y="2407097"/>
            <a:ext cx="7632171" cy="1030539"/>
          </a:xfrm>
          <a:prstGeom prst="rect">
            <a:avLst/>
          </a:prstGeom>
          <a:noFill/>
        </p:spPr>
        <p:txBody>
          <a:bodyPr wrap="square" lIns="0" tIns="0" rIns="0" bIns="0" rtlCol="0">
            <a:spAutoFit/>
          </a:bodyPr>
          <a:lstStyle>
            <a:lvl1pPr>
              <a:defRPr lang="en-US" sz="6600" b="0" spc="0" baseline="0" dirty="0">
                <a:solidFill>
                  <a:schemeClr val="bg1"/>
                </a:solidFill>
                <a:latin typeface="+mn-lt"/>
              </a:defRPr>
            </a:lvl1pPr>
          </a:lstStyle>
          <a:p>
            <a:pPr lvl="0"/>
            <a:r>
              <a:rPr lang="en-US"/>
              <a:t>Divider slide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a:solidFill>
                  <a:schemeClr val="bg1"/>
                </a:solidFill>
              </a:rPr>
              <a:t>For this slide design, you can change the background colour</a:t>
            </a:r>
          </a:p>
          <a:p>
            <a:r>
              <a:rPr lang="en-AU" sz="1400">
                <a:solidFill>
                  <a:schemeClr val="bg1"/>
                </a:solidFill>
              </a:rPr>
              <a:t>by right-clicking somewhere on the slide, not in a content placeholder.</a:t>
            </a:r>
          </a:p>
          <a:p>
            <a:r>
              <a:rPr lang="en-US" sz="1400">
                <a:solidFill>
                  <a:schemeClr val="bg1"/>
                </a:solidFill>
              </a:rPr>
              <a:t>‘Format Background</a:t>
            </a:r>
          </a:p>
          <a:p>
            <a:r>
              <a:rPr lang="en-US" sz="1400">
                <a:solidFill>
                  <a:schemeClr val="bg1"/>
                </a:solidFill>
              </a:rPr>
              <a:t>Under the ‘Fill’ menu, ‘change ‘Solid fill’ to a </a:t>
            </a:r>
            <a:r>
              <a:rPr lang="en-US" sz="1400" err="1">
                <a:solidFill>
                  <a:schemeClr val="bg1"/>
                </a:solidFill>
              </a:rPr>
              <a:t>colour</a:t>
            </a:r>
            <a:r>
              <a:rPr lang="en-US" sz="1400">
                <a:solidFill>
                  <a:schemeClr val="bg1"/>
                </a:solidFill>
              </a:rPr>
              <a:t> from the palette</a:t>
            </a:r>
            <a:endParaRPr lang="en-AU" sz="1400">
              <a:solidFill>
                <a:schemeClr val="bg1"/>
              </a:solidFill>
            </a:endParaRPr>
          </a:p>
        </p:txBody>
      </p:sp>
      <p:grpSp>
        <p:nvGrpSpPr>
          <p:cNvPr id="13" name="Group 12">
            <a:extLst>
              <a:ext uri="{FF2B5EF4-FFF2-40B4-BE49-F238E27FC236}">
                <a16:creationId xmlns:a16="http://schemas.microsoft.com/office/drawing/2014/main" id="{7DF7CB7E-3B6B-4D2E-86A1-641B43A0A14C}"/>
              </a:ext>
            </a:extLst>
          </p:cNvPr>
          <p:cNvGrpSpPr/>
          <p:nvPr userDrawn="1"/>
        </p:nvGrpSpPr>
        <p:grpSpPr>
          <a:xfrm>
            <a:off x="0" y="3748429"/>
            <a:ext cx="12200354" cy="3109571"/>
            <a:chOff x="0" y="2420888"/>
            <a:chExt cx="17408940" cy="4437112"/>
          </a:xfrm>
          <a:solidFill>
            <a:srgbClr val="FFFFFF"/>
          </a:solidFill>
        </p:grpSpPr>
        <p:sp>
          <p:nvSpPr>
            <p:cNvPr id="14" name="Freeform: Shape 13">
              <a:extLst>
                <a:ext uri="{FF2B5EF4-FFF2-40B4-BE49-F238E27FC236}">
                  <a16:creationId xmlns:a16="http://schemas.microsoft.com/office/drawing/2014/main" id="{76E0EACE-D844-41BE-AB6F-4F5D1E92ADE8}"/>
                </a:ext>
              </a:extLst>
            </p:cNvPr>
            <p:cNvSpPr/>
            <p:nvPr/>
          </p:nvSpPr>
          <p:spPr>
            <a:xfrm>
              <a:off x="13545188" y="2420888"/>
              <a:ext cx="3863752" cy="4437112"/>
            </a:xfrm>
            <a:custGeom>
              <a:avLst/>
              <a:gdLst>
                <a:gd name="connsiteX0" fmla="*/ 3863236 w 3863752"/>
                <a:gd name="connsiteY0" fmla="*/ 0 h 4437112"/>
                <a:gd name="connsiteX1" fmla="*/ 3863752 w 3863752"/>
                <a:gd name="connsiteY1" fmla="*/ 0 h 4437112"/>
                <a:gd name="connsiteX2" fmla="*/ 3863752 w 3863752"/>
                <a:gd name="connsiteY2" fmla="*/ 4437112 h 4437112"/>
                <a:gd name="connsiteX3" fmla="*/ 0 w 3863752"/>
                <a:gd name="connsiteY3" fmla="*/ 4437112 h 4437112"/>
                <a:gd name="connsiteX4" fmla="*/ 0 w 3863752"/>
                <a:gd name="connsiteY4" fmla="*/ 4436866 h 4437112"/>
                <a:gd name="connsiteX5" fmla="*/ 3863236 w 3863752"/>
                <a:gd name="connsiteY5" fmla="*/ 4436866 h 4437112"/>
                <a:gd name="connsiteX6" fmla="*/ 1983400 w 3863752"/>
                <a:gd name="connsiteY6" fmla="*/ 3838304 h 4437112"/>
                <a:gd name="connsiteX7" fmla="*/ 659694 w 3863752"/>
                <a:gd name="connsiteY7" fmla="*/ 4072197 h 4437112"/>
                <a:gd name="connsiteX8" fmla="*/ 2087964 w 3863752"/>
                <a:gd name="connsiteY8" fmla="*/ 2865367 h 4437112"/>
                <a:gd name="connsiteX9" fmla="*/ 3863236 w 3863752"/>
                <a:gd name="connsiteY9" fmla="*/ 2819313 h 4437112"/>
                <a:gd name="connsiteX10" fmla="*/ 3863236 w 3863752"/>
                <a:gd name="connsiteY10" fmla="*/ 0 h 443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3752" h="4437112">
                  <a:moveTo>
                    <a:pt x="3863236" y="0"/>
                  </a:moveTo>
                  <a:lnTo>
                    <a:pt x="3863752" y="0"/>
                  </a:lnTo>
                  <a:lnTo>
                    <a:pt x="3863752" y="4437112"/>
                  </a:lnTo>
                  <a:lnTo>
                    <a:pt x="0" y="4437112"/>
                  </a:lnTo>
                  <a:lnTo>
                    <a:pt x="0" y="4436866"/>
                  </a:lnTo>
                  <a:lnTo>
                    <a:pt x="3863236" y="4436866"/>
                  </a:lnTo>
                  <a:cubicBezTo>
                    <a:pt x="3427746" y="4377634"/>
                    <a:pt x="2669005" y="4045839"/>
                    <a:pt x="1983400" y="3838304"/>
                  </a:cubicBezTo>
                  <a:cubicBezTo>
                    <a:pt x="1205976" y="3602529"/>
                    <a:pt x="1033343" y="3757202"/>
                    <a:pt x="659694" y="4072197"/>
                  </a:cubicBezTo>
                  <a:cubicBezTo>
                    <a:pt x="741520" y="3974584"/>
                    <a:pt x="1638425" y="3101867"/>
                    <a:pt x="2087964" y="2865367"/>
                  </a:cubicBezTo>
                  <a:cubicBezTo>
                    <a:pt x="2967925" y="2401926"/>
                    <a:pt x="3805596" y="2799617"/>
                    <a:pt x="3863236" y="2819313"/>
                  </a:cubicBezTo>
                  <a:lnTo>
                    <a:pt x="3863236" y="0"/>
                  </a:lnTo>
                  <a:close/>
                </a:path>
              </a:pathLst>
            </a:custGeom>
            <a:grpFill/>
            <a:ln w="1448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26C57F-8D87-4F49-981A-49DD5DA143F0}"/>
                </a:ext>
              </a:extLst>
            </p:cNvPr>
            <p:cNvSpPr/>
            <p:nvPr/>
          </p:nvSpPr>
          <p:spPr>
            <a:xfrm>
              <a:off x="0" y="2711792"/>
              <a:ext cx="3863752" cy="4146208"/>
            </a:xfrm>
            <a:custGeom>
              <a:avLst/>
              <a:gdLst>
                <a:gd name="connsiteX0" fmla="*/ 0 w 3863752"/>
                <a:gd name="connsiteY0" fmla="*/ 0 h 4146208"/>
                <a:gd name="connsiteX1" fmla="*/ 17045 w 3863752"/>
                <a:gd name="connsiteY1" fmla="*/ 318982 h 4146208"/>
                <a:gd name="connsiteX2" fmla="*/ 3634608 w 3863752"/>
                <a:gd name="connsiteY2" fmla="*/ 4145962 h 4146208"/>
                <a:gd name="connsiteX3" fmla="*/ 3863752 w 3863752"/>
                <a:gd name="connsiteY3" fmla="*/ 4145962 h 4146208"/>
                <a:gd name="connsiteX4" fmla="*/ 3863752 w 3863752"/>
                <a:gd name="connsiteY4" fmla="*/ 4146208 h 4146208"/>
                <a:gd name="connsiteX5" fmla="*/ 0 w 3863752"/>
                <a:gd name="connsiteY5" fmla="*/ 4146208 h 414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752" h="4146208">
                  <a:moveTo>
                    <a:pt x="0" y="0"/>
                  </a:moveTo>
                  <a:lnTo>
                    <a:pt x="17045" y="318982"/>
                  </a:lnTo>
                  <a:cubicBezTo>
                    <a:pt x="191531" y="1959641"/>
                    <a:pt x="1649456" y="3541906"/>
                    <a:pt x="3634608" y="4145962"/>
                  </a:cubicBezTo>
                  <a:lnTo>
                    <a:pt x="3863752" y="4145962"/>
                  </a:lnTo>
                  <a:lnTo>
                    <a:pt x="3863752" y="4146208"/>
                  </a:lnTo>
                  <a:lnTo>
                    <a:pt x="0" y="41462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8">
            <a:extLst>
              <a:ext uri="{FF2B5EF4-FFF2-40B4-BE49-F238E27FC236}">
                <a16:creationId xmlns:a16="http://schemas.microsoft.com/office/drawing/2014/main" id="{14A434C0-E4FD-1B3E-2128-9DA333B45C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138073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image + two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21162"/>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704626" y="942975"/>
            <a:ext cx="3384550" cy="3240087"/>
          </a:xfrm>
        </p:spPr>
        <p:txBody>
          <a:bodyPr/>
          <a:lstStyle/>
          <a:p>
            <a:r>
              <a:rPr lang="en-US"/>
              <a:t>Click to edit Master title style</a:t>
            </a:r>
            <a:endParaRPr lang="en-AU"/>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937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3412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20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5206" y="4361190"/>
            <a:ext cx="5198533" cy="136800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a:p>
        </p:txBody>
      </p:sp>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endParaRPr lang="en-AU"/>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a:p>
        </p:txBody>
      </p:sp>
      <p:sp>
        <p:nvSpPr>
          <p:cNvPr id="29" name="Content Placeholder 28">
            <a:extLst>
              <a:ext uri="{FF2B5EF4-FFF2-40B4-BE49-F238E27FC236}">
                <a16:creationId xmlns:a16="http://schemas.microsoft.com/office/drawing/2014/main" id="{40A5220A-8DEB-49E1-AD72-4DE38F10001D}"/>
              </a:ext>
            </a:extLst>
          </p:cNvPr>
          <p:cNvSpPr>
            <a:spLocks noGrp="1"/>
          </p:cNvSpPr>
          <p:nvPr>
            <p:ph sz="quarter" idx="31"/>
          </p:nvPr>
        </p:nvSpPr>
        <p:spPr>
          <a:xfrm>
            <a:off x="694799" y="2030400"/>
            <a:ext cx="5198532" cy="1368226"/>
          </a:xfrm>
          <a:custGeom>
            <a:avLst/>
            <a:gdLst>
              <a:gd name="connsiteX0" fmla="*/ 0 w 5198532"/>
              <a:gd name="connsiteY0" fmla="*/ 0 h 1368226"/>
              <a:gd name="connsiteX1" fmla="*/ 5198532 w 5198532"/>
              <a:gd name="connsiteY1" fmla="*/ 0 h 1368226"/>
              <a:gd name="connsiteX2" fmla="*/ 5198532 w 5198532"/>
              <a:gd name="connsiteY2" fmla="*/ 1368226 h 1368226"/>
              <a:gd name="connsiteX3" fmla="*/ 0 w 5198532"/>
              <a:gd name="connsiteY3" fmla="*/ 1368226 h 1368226"/>
            </a:gdLst>
            <a:ahLst/>
            <a:cxnLst>
              <a:cxn ang="0">
                <a:pos x="connsiteX0" y="connsiteY0"/>
              </a:cxn>
              <a:cxn ang="0">
                <a:pos x="connsiteX1" y="connsiteY1"/>
              </a:cxn>
              <a:cxn ang="0">
                <a:pos x="connsiteX2" y="connsiteY2"/>
              </a:cxn>
              <a:cxn ang="0">
                <a:pos x="connsiteX3" y="connsiteY3"/>
              </a:cxn>
            </a:cxnLst>
            <a:rect l="l" t="t" r="r" b="b"/>
            <a:pathLst>
              <a:path w="5198532" h="1368226">
                <a:moveTo>
                  <a:pt x="0" y="0"/>
                </a:moveTo>
                <a:lnTo>
                  <a:pt x="5198532" y="0"/>
                </a:lnTo>
                <a:lnTo>
                  <a:pt x="5198532" y="1368226"/>
                </a:lnTo>
                <a:lnTo>
                  <a:pt x="0" y="1368226"/>
                </a:lnTo>
                <a:close/>
              </a:path>
            </a:pathLst>
          </a:cu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5">
            <a:extLst>
              <a:ext uri="{FF2B5EF4-FFF2-40B4-BE49-F238E27FC236}">
                <a16:creationId xmlns:a16="http://schemas.microsoft.com/office/drawing/2014/main" id="{76E37327-CD28-4B4C-A327-FE60BBD71F6C}"/>
              </a:ext>
            </a:extLst>
          </p:cNvPr>
          <p:cNvSpPr>
            <a:spLocks noGrp="1"/>
          </p:cNvSpPr>
          <p:nvPr>
            <p:ph type="body" sz="quarter" idx="32" hasCustomPrompt="1"/>
          </p:nvPr>
        </p:nvSpPr>
        <p:spPr>
          <a:xfrm>
            <a:off x="695326" y="1364400"/>
            <a:ext cx="9575999" cy="506132"/>
          </a:xfrm>
          <a:prstGeom prst="rect">
            <a:avLst/>
          </a:prstGeom>
        </p:spPr>
        <p:txBody>
          <a:bodyPr>
            <a:normAutofit/>
          </a:bodyPr>
          <a:lstStyle>
            <a:lvl1pPr>
              <a:lnSpc>
                <a:spcPct val="100000"/>
              </a:lnSpc>
              <a:defRPr sz="1600" b="0">
                <a:solidFill>
                  <a:schemeClr val="tx2"/>
                </a:solidFill>
              </a:defRPr>
            </a:lvl1pPr>
            <a:lvl2pPr marL="612" indent="0">
              <a:buNone/>
              <a:defRPr/>
            </a:lvl2pPr>
          </a:lstStyle>
          <a:p>
            <a:pPr lvl="0"/>
            <a:r>
              <a:rPr lang="en-US"/>
              <a:t>[Subtitle]</a:t>
            </a:r>
          </a:p>
        </p:txBody>
      </p:sp>
      <p:sp>
        <p:nvSpPr>
          <p:cNvPr id="3" name="Text Placeholder 8">
            <a:extLst>
              <a:ext uri="{FF2B5EF4-FFF2-40B4-BE49-F238E27FC236}">
                <a16:creationId xmlns:a16="http://schemas.microsoft.com/office/drawing/2014/main" id="{ACC5E923-0F11-FC3D-67D3-132B5FEF90D8}"/>
              </a:ext>
            </a:extLst>
          </p:cNvPr>
          <p:cNvSpPr>
            <a:spLocks noGrp="1"/>
          </p:cNvSpPr>
          <p:nvPr>
            <p:ph type="body" sz="quarter" idx="28"/>
          </p:nvPr>
        </p:nvSpPr>
        <p:spPr>
          <a:xfrm>
            <a:off x="676375" y="3558494"/>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8">
            <a:extLst>
              <a:ext uri="{FF2B5EF4-FFF2-40B4-BE49-F238E27FC236}">
                <a16:creationId xmlns:a16="http://schemas.microsoft.com/office/drawing/2014/main" id="{C9CC4669-D5CF-188B-5A79-8AB02D9BAEF8}"/>
              </a:ext>
            </a:extLst>
          </p:cNvPr>
          <p:cNvSpPr>
            <a:spLocks noGrp="1"/>
          </p:cNvSpPr>
          <p:nvPr>
            <p:ph type="body" sz="quarter" idx="33"/>
          </p:nvPr>
        </p:nvSpPr>
        <p:spPr>
          <a:xfrm>
            <a:off x="6285206" y="2030400"/>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121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AU"/>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14" name="Content Placeholder 9">
            <a:extLst>
              <a:ext uri="{FF2B5EF4-FFF2-40B4-BE49-F238E27FC236}">
                <a16:creationId xmlns:a16="http://schemas.microsoft.com/office/drawing/2014/main" id="{25329E0A-327E-4475-ACC4-637C24D9D6D8}"/>
              </a:ext>
            </a:extLst>
          </p:cNvPr>
          <p:cNvSpPr>
            <a:spLocks noGrp="1"/>
          </p:cNvSpPr>
          <p:nvPr>
            <p:ph sz="quarter" idx="10"/>
          </p:nvPr>
        </p:nvSpPr>
        <p:spPr>
          <a:xfrm>
            <a:off x="695326" y="2030400"/>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96221FCF-FD80-4F6D-8DA9-9317EBC3BD65}"/>
              </a:ext>
            </a:extLst>
          </p:cNvPr>
          <p:cNvSpPr>
            <a:spLocks noGrp="1"/>
          </p:cNvSpPr>
          <p:nvPr>
            <p:ph type="title"/>
          </p:nvPr>
        </p:nvSpPr>
        <p:spPr>
          <a:xfrm>
            <a:off x="695325" y="763200"/>
            <a:ext cx="9576000" cy="469056"/>
          </a:xfrm>
        </p:spPr>
        <p:txBody>
          <a:bodyPr/>
          <a:lstStyle>
            <a:lvl1pPr>
              <a:defRPr sz="3800"/>
            </a:lvl1pPr>
          </a:lstStyle>
          <a:p>
            <a:r>
              <a:rPr lang="en-US"/>
              <a:t>Click to edit Master title style</a:t>
            </a:r>
            <a:endParaRPr lang="en-AU"/>
          </a:p>
        </p:txBody>
      </p:sp>
      <p:sp>
        <p:nvSpPr>
          <p:cNvPr id="16" name="Text Placeholder 5">
            <a:extLst>
              <a:ext uri="{FF2B5EF4-FFF2-40B4-BE49-F238E27FC236}">
                <a16:creationId xmlns:a16="http://schemas.microsoft.com/office/drawing/2014/main" id="{3A4F1765-68C5-44D1-A98C-B4F4A28FB05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a:t>[Subtitle]</a:t>
            </a:r>
          </a:p>
        </p:txBody>
      </p:sp>
      <p:sp>
        <p:nvSpPr>
          <p:cNvPr id="17" name="Content Placeholder 9">
            <a:extLst>
              <a:ext uri="{FF2B5EF4-FFF2-40B4-BE49-F238E27FC236}">
                <a16:creationId xmlns:a16="http://schemas.microsoft.com/office/drawing/2014/main" id="{19D46B37-73CD-4FCA-A759-8E2A51429F98}"/>
              </a:ext>
            </a:extLst>
          </p:cNvPr>
          <p:cNvSpPr>
            <a:spLocks noGrp="1"/>
          </p:cNvSpPr>
          <p:nvPr>
            <p:ph sz="quarter" idx="32"/>
          </p:nvPr>
        </p:nvSpPr>
        <p:spPr>
          <a:xfrm>
            <a:off x="6456600" y="2009931"/>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366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40928" y="2426193"/>
            <a:ext cx="5219998" cy="1264611"/>
          </a:xfrm>
          <a:prstGeom prst="rect">
            <a:avLst/>
          </a:prstGeom>
        </p:spPr>
        <p:txBody>
          <a:bodyPr/>
          <a:lstStyle/>
          <a:p>
            <a:pPr lvl="0"/>
            <a:r>
              <a:rPr lang="en-AU"/>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40928" y="4338433"/>
            <a:ext cx="5219996" cy="1368000"/>
          </a:xfrm>
          <a:prstGeom prst="rect">
            <a:avLst/>
          </a:prstGeom>
        </p:spPr>
        <p:txBody>
          <a:bodyPr/>
          <a:lstStyle>
            <a:lvl1pPr>
              <a:defRPr/>
            </a:lvl1pPr>
          </a:lstStyle>
          <a:p>
            <a:pPr lvl="0"/>
            <a:r>
              <a:rPr lang="en-US"/>
              <a:t> </a:t>
            </a:r>
            <a:endParaRPr lang="en-AU"/>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40928" y="4059949"/>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US"/>
              <a:t>Click to 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030400"/>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799" y="4050433"/>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endParaRPr lang="en-AU"/>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a:p>
        </p:txBody>
      </p:sp>
      <p:sp>
        <p:nvSpPr>
          <p:cNvPr id="25" name="Text Placeholder 5">
            <a:extLst>
              <a:ext uri="{FF2B5EF4-FFF2-40B4-BE49-F238E27FC236}">
                <a16:creationId xmlns:a16="http://schemas.microsoft.com/office/drawing/2014/main" id="{E3EEABC2-F12A-48B3-8BD1-6F2CE1CA2422}"/>
              </a:ext>
            </a:extLst>
          </p:cNvPr>
          <p:cNvSpPr>
            <a:spLocks noGrp="1"/>
          </p:cNvSpPr>
          <p:nvPr>
            <p:ph type="body" sz="quarter" idx="35"/>
          </p:nvPr>
        </p:nvSpPr>
        <p:spPr>
          <a:xfrm>
            <a:off x="6240928" y="2028166"/>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US"/>
              <a:t>Click to edit Master text styles</a:t>
            </a:r>
          </a:p>
        </p:txBody>
      </p:sp>
      <p:sp>
        <p:nvSpPr>
          <p:cNvPr id="26" name="Text Placeholder 5">
            <a:extLst>
              <a:ext uri="{FF2B5EF4-FFF2-40B4-BE49-F238E27FC236}">
                <a16:creationId xmlns:a16="http://schemas.microsoft.com/office/drawing/2014/main" id="{88F298BC-8471-411E-B254-EFEEFEB67AEA}"/>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a:t>[Subtitle]</a:t>
            </a:r>
          </a:p>
        </p:txBody>
      </p:sp>
    </p:spTree>
    <p:extLst>
      <p:ext uri="{BB962C8B-B14F-4D97-AF65-F5344CB8AC3E}">
        <p14:creationId xmlns:p14="http://schemas.microsoft.com/office/powerpoint/2010/main" val="394773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endParaRPr lang="en-AU"/>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a:p>
        </p:txBody>
      </p:sp>
      <p:sp>
        <p:nvSpPr>
          <p:cNvPr id="14" name="Content Placeholder 9">
            <a:extLst>
              <a:ext uri="{FF2B5EF4-FFF2-40B4-BE49-F238E27FC236}">
                <a16:creationId xmlns:a16="http://schemas.microsoft.com/office/drawing/2014/main" id="{CEC2D33F-D887-4527-98FE-88AEA004A9AE}"/>
              </a:ext>
            </a:extLst>
          </p:cNvPr>
          <p:cNvSpPr>
            <a:spLocks noGrp="1"/>
          </p:cNvSpPr>
          <p:nvPr>
            <p:ph sz="quarter" idx="10" hasCustomPrompt="1"/>
          </p:nvPr>
        </p:nvSpPr>
        <p:spPr>
          <a:xfrm>
            <a:off x="679927"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insert graph</a:t>
            </a:r>
          </a:p>
        </p:txBody>
      </p:sp>
      <p:sp>
        <p:nvSpPr>
          <p:cNvPr id="18" name="Title 3">
            <a:extLst>
              <a:ext uri="{FF2B5EF4-FFF2-40B4-BE49-F238E27FC236}">
                <a16:creationId xmlns:a16="http://schemas.microsoft.com/office/drawing/2014/main" id="{564D6273-13C3-41E3-9854-6BA8DC870939}"/>
              </a:ext>
            </a:extLst>
          </p:cNvPr>
          <p:cNvSpPr>
            <a:spLocks noGrp="1"/>
          </p:cNvSpPr>
          <p:nvPr>
            <p:ph type="title"/>
          </p:nvPr>
        </p:nvSpPr>
        <p:spPr>
          <a:xfrm>
            <a:off x="695325" y="763200"/>
            <a:ext cx="9577139" cy="469056"/>
          </a:xfrm>
        </p:spPr>
        <p:txBody>
          <a:bodyPr/>
          <a:lstStyle/>
          <a:p>
            <a:r>
              <a:rPr lang="en-US"/>
              <a:t>Click to edit Master title style</a:t>
            </a:r>
            <a:endParaRPr lang="en-AU"/>
          </a:p>
        </p:txBody>
      </p:sp>
      <p:sp>
        <p:nvSpPr>
          <p:cNvPr id="19" name="Text Placeholder 5">
            <a:extLst>
              <a:ext uri="{FF2B5EF4-FFF2-40B4-BE49-F238E27FC236}">
                <a16:creationId xmlns:a16="http://schemas.microsoft.com/office/drawing/2014/main" id="{60130E7F-2696-4D7D-8351-3A820B0259DC}"/>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a:t>[Subtitle]</a:t>
            </a:r>
          </a:p>
        </p:txBody>
      </p:sp>
      <p:sp>
        <p:nvSpPr>
          <p:cNvPr id="20" name="Content Placeholder 9">
            <a:extLst>
              <a:ext uri="{FF2B5EF4-FFF2-40B4-BE49-F238E27FC236}">
                <a16:creationId xmlns:a16="http://schemas.microsoft.com/office/drawing/2014/main" id="{4C22DC31-C022-4D35-A4CA-01E2EE12CEB3}"/>
              </a:ext>
            </a:extLst>
          </p:cNvPr>
          <p:cNvSpPr>
            <a:spLocks noGrp="1"/>
          </p:cNvSpPr>
          <p:nvPr>
            <p:ph sz="quarter" idx="32" hasCustomPrompt="1"/>
          </p:nvPr>
        </p:nvSpPr>
        <p:spPr>
          <a:xfrm>
            <a:off x="695326"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a:t>[Graph title]</a:t>
            </a:r>
          </a:p>
        </p:txBody>
      </p:sp>
      <p:sp>
        <p:nvSpPr>
          <p:cNvPr id="21" name="Content Placeholder 9">
            <a:extLst>
              <a:ext uri="{FF2B5EF4-FFF2-40B4-BE49-F238E27FC236}">
                <a16:creationId xmlns:a16="http://schemas.microsoft.com/office/drawing/2014/main" id="{6319767D-07B2-4A1E-BE78-9D7F3E8A2DF0}"/>
              </a:ext>
            </a:extLst>
          </p:cNvPr>
          <p:cNvSpPr>
            <a:spLocks noGrp="1"/>
          </p:cNvSpPr>
          <p:nvPr>
            <p:ph sz="quarter" idx="33" hasCustomPrompt="1"/>
          </p:nvPr>
        </p:nvSpPr>
        <p:spPr>
          <a:xfrm>
            <a:off x="6386675"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insert graph</a:t>
            </a:r>
          </a:p>
        </p:txBody>
      </p:sp>
      <p:sp>
        <p:nvSpPr>
          <p:cNvPr id="22" name="Content Placeholder 9">
            <a:extLst>
              <a:ext uri="{FF2B5EF4-FFF2-40B4-BE49-F238E27FC236}">
                <a16:creationId xmlns:a16="http://schemas.microsoft.com/office/drawing/2014/main" id="{26657DA0-8703-4499-B474-1559693405B0}"/>
              </a:ext>
            </a:extLst>
          </p:cNvPr>
          <p:cNvSpPr>
            <a:spLocks noGrp="1"/>
          </p:cNvSpPr>
          <p:nvPr>
            <p:ph sz="quarter" idx="34" hasCustomPrompt="1"/>
          </p:nvPr>
        </p:nvSpPr>
        <p:spPr>
          <a:xfrm>
            <a:off x="6384600"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a:t>[Graph title]</a:t>
            </a:r>
          </a:p>
        </p:txBody>
      </p:sp>
    </p:spTree>
    <p:extLst>
      <p:ext uri="{BB962C8B-B14F-4D97-AF65-F5344CB8AC3E}">
        <p14:creationId xmlns:p14="http://schemas.microsoft.com/office/powerpoint/2010/main" val="30937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45F5-38FC-0110-EB74-89698DACB6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A8F864-A8B1-8B93-8125-7E33A166A3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F83DF-27AC-4F40-1B5F-2CD9BF343294}"/>
              </a:ext>
            </a:extLst>
          </p:cNvPr>
          <p:cNvSpPr>
            <a:spLocks noGrp="1"/>
          </p:cNvSpPr>
          <p:nvPr>
            <p:ph type="dt" sz="half" idx="10"/>
          </p:nvPr>
        </p:nvSpPr>
        <p:spPr/>
        <p:txBody>
          <a:bodyPr/>
          <a:lstStyle/>
          <a:p>
            <a:fld id="{03460C5B-BE78-4D6A-90A6-601B7BB7714D}" type="datetimeFigureOut">
              <a:rPr lang="en-US" smtClean="0"/>
              <a:t>5/22/2025</a:t>
            </a:fld>
            <a:endParaRPr lang="en-US"/>
          </a:p>
        </p:txBody>
      </p:sp>
      <p:sp>
        <p:nvSpPr>
          <p:cNvPr id="5" name="Footer Placeholder 4">
            <a:extLst>
              <a:ext uri="{FF2B5EF4-FFF2-40B4-BE49-F238E27FC236}">
                <a16:creationId xmlns:a16="http://schemas.microsoft.com/office/drawing/2014/main" id="{094F44D0-EE3D-7068-1A46-E46EE72A0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09371-0682-5D10-631A-8A975427F14C}"/>
              </a:ext>
            </a:extLst>
          </p:cNvPr>
          <p:cNvSpPr>
            <a:spLocks noGrp="1"/>
          </p:cNvSpPr>
          <p:nvPr>
            <p:ph type="sldNum" sz="quarter" idx="12"/>
          </p:nvPr>
        </p:nvSpPr>
        <p:spPr/>
        <p:txBody>
          <a:bodyPr/>
          <a:lstStyle/>
          <a:p>
            <a:fld id="{36F8544D-732C-49FB-8D03-BCAF8212D023}" type="slidenum">
              <a:rPr lang="en-US" smtClean="0"/>
              <a:t>‹#›</a:t>
            </a:fld>
            <a:endParaRPr lang="en-US"/>
          </a:p>
        </p:txBody>
      </p:sp>
    </p:spTree>
    <p:extLst>
      <p:ext uri="{BB962C8B-B14F-4D97-AF65-F5344CB8AC3E}">
        <p14:creationId xmlns:p14="http://schemas.microsoft.com/office/powerpoint/2010/main" val="3284079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Cover 3">
    <p:bg>
      <p:bgPr>
        <a:gradFill>
          <a:gsLst>
            <a:gs pos="0">
              <a:schemeClr val="accent1"/>
            </a:gs>
            <a:gs pos="100000">
              <a:schemeClr val="accent2"/>
            </a:gs>
          </a:gsLst>
          <a:lin ang="0" scaled="1"/>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AC95EBE-2B41-83C2-04AE-F53ADADC5543}"/>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24" name="Title 1">
            <a:extLst>
              <a:ext uri="{FF2B5EF4-FFF2-40B4-BE49-F238E27FC236}">
                <a16:creationId xmlns:a16="http://schemas.microsoft.com/office/drawing/2014/main" id="{FE9A60ED-79D3-4B3F-A150-9831CF0023BF}"/>
              </a:ext>
            </a:extLst>
          </p:cNvPr>
          <p:cNvSpPr>
            <a:spLocks noGrp="1"/>
          </p:cNvSpPr>
          <p:nvPr>
            <p:ph type="title" hasCustomPrompt="1"/>
          </p:nvPr>
        </p:nvSpPr>
        <p:spPr>
          <a:xfrm>
            <a:off x="6387492" y="282703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accent1"/>
                </a:solidFill>
                <a:effectLst/>
                <a:uLnTx/>
                <a:uFillTx/>
                <a:latin typeface="+mn-lt"/>
              </a:defRPr>
            </a:lvl1pPr>
          </a:lstStyle>
          <a:p>
            <a:pPr marL="0" marR="0" lvl="0" indent="0" fontAlgn="auto">
              <a:spcAft>
                <a:spcPts val="0"/>
              </a:spcAft>
              <a:buClrTx/>
              <a:buSzTx/>
              <a:buFontTx/>
              <a:tabLst/>
            </a:pPr>
            <a:r>
              <a:rPr lang="en-US"/>
              <a:t>Presentation title goes here</a:t>
            </a:r>
            <a:endParaRPr lang="en-AU"/>
          </a:p>
        </p:txBody>
      </p:sp>
      <p:sp>
        <p:nvSpPr>
          <p:cNvPr id="25" name="Text Placeholder 6">
            <a:extLst>
              <a:ext uri="{FF2B5EF4-FFF2-40B4-BE49-F238E27FC236}">
                <a16:creationId xmlns:a16="http://schemas.microsoft.com/office/drawing/2014/main" id="{BCDA3659-A7C6-451A-99C1-5E9DC9C183D5}"/>
              </a:ext>
            </a:extLst>
          </p:cNvPr>
          <p:cNvSpPr>
            <a:spLocks noGrp="1"/>
          </p:cNvSpPr>
          <p:nvPr>
            <p:ph type="body" sz="quarter" idx="11" hasCustomPrompt="1"/>
          </p:nvPr>
        </p:nvSpPr>
        <p:spPr>
          <a:xfrm>
            <a:off x="6387464" y="4354056"/>
            <a:ext cx="5116831" cy="246221"/>
          </a:xfrm>
          <a:prstGeom prst="rect">
            <a:avLst/>
          </a:prstGeom>
        </p:spPr>
        <p:txBody>
          <a:bodyPr vert="horz" wrap="square" lIns="0" tIns="0" rIns="0" bIns="0" rtlCol="0" anchor="t">
            <a:noAutofit/>
          </a:bodyPr>
          <a:lstStyle>
            <a:lvl1pPr>
              <a:defRPr lang="en-US" sz="1600" b="1" spc="0" baseline="0" dirty="0">
                <a:solidFill>
                  <a:schemeClr val="accent1"/>
                </a:solidFill>
                <a:latin typeface="+mn-lt"/>
                <a:ea typeface="+mj-ea"/>
                <a:cs typeface="+mj-cs"/>
              </a:defRPr>
            </a:lvl1pPr>
          </a:lstStyle>
          <a:p>
            <a:pPr lvl="0">
              <a:lnSpc>
                <a:spcPct val="100000"/>
              </a:lnSpc>
              <a:spcBef>
                <a:spcPct val="0"/>
              </a:spcBef>
            </a:pPr>
            <a:r>
              <a:rPr lang="en-US"/>
              <a:t>Presentation subtitle goes here</a:t>
            </a:r>
          </a:p>
        </p:txBody>
      </p:sp>
      <p:sp>
        <p:nvSpPr>
          <p:cNvPr id="29" name="Text Placeholder 27">
            <a:extLst>
              <a:ext uri="{FF2B5EF4-FFF2-40B4-BE49-F238E27FC236}">
                <a16:creationId xmlns:a16="http://schemas.microsoft.com/office/drawing/2014/main" id="{3BFDD502-55B1-4F89-AAFD-9DDC1140D50F}"/>
              </a:ext>
            </a:extLst>
          </p:cNvPr>
          <p:cNvSpPr>
            <a:spLocks noGrp="1"/>
          </p:cNvSpPr>
          <p:nvPr>
            <p:ph type="body" sz="quarter" idx="12" hasCustomPrompt="1"/>
          </p:nvPr>
        </p:nvSpPr>
        <p:spPr>
          <a:xfrm>
            <a:off x="10314000" y="360000"/>
            <a:ext cx="1508400" cy="3924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a:t> </a:t>
            </a:r>
            <a:endParaRPr lang="en-AU"/>
          </a:p>
        </p:txBody>
      </p:sp>
    </p:spTree>
    <p:extLst>
      <p:ext uri="{BB962C8B-B14F-4D97-AF65-F5344CB8AC3E}">
        <p14:creationId xmlns:p14="http://schemas.microsoft.com/office/powerpoint/2010/main" val="4115703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cess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AU"/>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a:p>
        </p:txBody>
      </p:sp>
      <p:graphicFrame>
        <p:nvGraphicFramePr>
          <p:cNvPr id="5" name="Table 4">
            <a:extLst>
              <a:ext uri="{FF2B5EF4-FFF2-40B4-BE49-F238E27FC236}">
                <a16:creationId xmlns:a16="http://schemas.microsoft.com/office/drawing/2014/main" id="{D9EB7D7A-0E06-8AA8-4160-C740F39DD415}"/>
              </a:ext>
            </a:extLst>
          </p:cNvPr>
          <p:cNvGraphicFramePr>
            <a:graphicFrameLocks noGrp="1"/>
          </p:cNvGraphicFramePr>
          <p:nvPr userDrawn="1">
            <p:extLst>
              <p:ext uri="{D42A27DB-BD31-4B8C-83A1-F6EECF244321}">
                <p14:modId xmlns:p14="http://schemas.microsoft.com/office/powerpoint/2010/main" val="272076063"/>
              </p:ext>
            </p:extLst>
          </p:nvPr>
        </p:nvGraphicFramePr>
        <p:xfrm>
          <a:off x="12360696" y="0"/>
          <a:ext cx="7460904" cy="6857999"/>
        </p:xfrm>
        <a:graphic>
          <a:graphicData uri="http://schemas.openxmlformats.org/drawingml/2006/table">
            <a:tbl>
              <a:tblPr firstRow="1" bandRow="1">
                <a:tableStyleId>{69012ECD-51FC-41F1-AA8D-1B2483CD663E}</a:tableStyleId>
              </a:tblPr>
              <a:tblGrid>
                <a:gridCol w="2376264">
                  <a:extLst>
                    <a:ext uri="{9D8B030D-6E8A-4147-A177-3AD203B41FA5}">
                      <a16:colId xmlns:a16="http://schemas.microsoft.com/office/drawing/2014/main" val="963649386"/>
                    </a:ext>
                  </a:extLst>
                </a:gridCol>
                <a:gridCol w="2470312">
                  <a:extLst>
                    <a:ext uri="{9D8B030D-6E8A-4147-A177-3AD203B41FA5}">
                      <a16:colId xmlns:a16="http://schemas.microsoft.com/office/drawing/2014/main" val="3903055913"/>
                    </a:ext>
                  </a:extLst>
                </a:gridCol>
                <a:gridCol w="2614328">
                  <a:extLst>
                    <a:ext uri="{9D8B030D-6E8A-4147-A177-3AD203B41FA5}">
                      <a16:colId xmlns:a16="http://schemas.microsoft.com/office/drawing/2014/main" val="2265981726"/>
                    </a:ext>
                  </a:extLst>
                </a:gridCol>
              </a:tblGrid>
              <a:tr h="913381">
                <a:tc gridSpan="3">
                  <a:txBody>
                    <a:bodyPr/>
                    <a:lstStyle/>
                    <a:p>
                      <a:r>
                        <a:rPr lang="en-AU"/>
                        <a:t>Process Diagram Toolkit</a:t>
                      </a:r>
                    </a:p>
                  </a:txBody>
                  <a:tcPr anchor="ct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4018063902"/>
                  </a:ext>
                </a:extLst>
              </a:tr>
              <a:tr h="913381">
                <a:tc gridSpan="3">
                  <a:txBody>
                    <a:bodyPr/>
                    <a:lstStyle/>
                    <a:p>
                      <a:r>
                        <a:rPr lang="en-AU"/>
                        <a:t>Instructions: Copy the lines, dot and icons to build your infographic.</a:t>
                      </a:r>
                    </a:p>
                  </a:txBody>
                  <a:tcPr anchor="ct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492760299"/>
                  </a:ext>
                </a:extLst>
              </a:tr>
              <a:tr h="1145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a:t>ICON: Colour</a:t>
                      </a:r>
                    </a:p>
                    <a:p>
                      <a:endParaRPr lang="en-US" sz="1600" b="0" i="0" kern="1200">
                        <a:solidFill>
                          <a:schemeClr val="tx1"/>
                        </a:solidFill>
                        <a:effectLst/>
                        <a:latin typeface="+mn-lt"/>
                        <a:ea typeface="+mn-ea"/>
                        <a:cs typeface="+mn-cs"/>
                      </a:endParaRPr>
                    </a:p>
                    <a:p>
                      <a:r>
                        <a:rPr lang="en-US" sz="1600" b="0" i="0" kern="1200">
                          <a:solidFill>
                            <a:schemeClr val="tx1"/>
                          </a:solidFill>
                          <a:effectLst/>
                          <a:latin typeface="+mn-lt"/>
                          <a:ea typeface="+mn-ea"/>
                          <a:cs typeface="+mn-cs"/>
                        </a:rPr>
                        <a:t>Hex </a:t>
                      </a:r>
                      <a:r>
                        <a:rPr lang="en-AU" sz="1600" b="0" i="0" u="none" strike="noStrike" kern="1200" baseline="0">
                          <a:solidFill>
                            <a:schemeClr val="tx1"/>
                          </a:solidFill>
                          <a:latin typeface="+mn-lt"/>
                          <a:ea typeface="+mn-ea"/>
                          <a:cs typeface="+mn-cs"/>
                        </a:rPr>
                        <a:t>#962A8B</a:t>
                      </a:r>
                      <a:endParaRPr lang="en-US" sz="1600" b="1" i="0" kern="1200">
                        <a:solidFill>
                          <a:schemeClr val="tx1"/>
                        </a:solidFill>
                        <a:effectLst/>
                        <a:latin typeface="+mn-lt"/>
                        <a:ea typeface="+mn-ea"/>
                        <a:cs typeface="+mn-cs"/>
                      </a:endParaRPr>
                    </a:p>
                    <a:p>
                      <a:r>
                        <a:rPr lang="en-US" sz="1600" b="0" i="0" kern="1200">
                          <a:solidFill>
                            <a:schemeClr val="tx1"/>
                          </a:solidFill>
                          <a:effectLst/>
                          <a:latin typeface="+mn-lt"/>
                          <a:ea typeface="+mn-ea"/>
                          <a:cs typeface="+mn-cs"/>
                        </a:rPr>
                        <a:t>RGB 150, 42, 139</a:t>
                      </a:r>
                    </a:p>
                  </a:txBody>
                  <a:tcPr anchor="ctr">
                    <a:lnR w="12700" cap="flat" cmpd="sng" algn="ctr">
                      <a:solidFill>
                        <a:schemeClr val="accent1">
                          <a:lumMod val="20000"/>
                          <a:lumOff val="80000"/>
                        </a:schemeClr>
                      </a:solidFill>
                      <a:prstDash val="solid"/>
                      <a:round/>
                      <a:headEnd type="none" w="med" len="med"/>
                      <a:tailEnd type="none" w="med" len="med"/>
                    </a:lnR>
                  </a:tcPr>
                </a:tc>
                <a:tc>
                  <a:txBody>
                    <a:bodyPr/>
                    <a:lstStyle/>
                    <a:p>
                      <a:r>
                        <a:rPr lang="en-AU" b="1"/>
                        <a:t>Size</a:t>
                      </a:r>
                      <a:r>
                        <a:rPr lang="en-AU"/>
                        <a:t>: </a:t>
                      </a:r>
                    </a:p>
                    <a:p>
                      <a:r>
                        <a:rPr lang="en-AU"/>
                        <a:t>1.7cm</a:t>
                      </a:r>
                    </a:p>
                  </a:txBody>
                  <a:tcPr anchor="ctr">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tcPr>
                </a:tc>
                <a:tc>
                  <a:txBody>
                    <a:bodyPr/>
                    <a:lstStyle/>
                    <a:p>
                      <a:r>
                        <a:rPr lang="en-AU" b="1"/>
                        <a:t>Size</a:t>
                      </a:r>
                      <a:r>
                        <a:rPr lang="en-AU"/>
                        <a:t> </a:t>
                      </a:r>
                    </a:p>
                    <a:p>
                      <a:r>
                        <a:rPr lang="en-AU"/>
                        <a:t>1.2cm</a:t>
                      </a:r>
                    </a:p>
                  </a:txBody>
                  <a:tcPr anchor="ctr">
                    <a:lnL w="12700" cap="flat" cmpd="sng" algn="ctr">
                      <a:solidFill>
                        <a:schemeClr val="accent1">
                          <a:lumMod val="20000"/>
                          <a:lumOff val="80000"/>
                        </a:schemeClr>
                      </a:solidFill>
                      <a:prstDash val="solid"/>
                      <a:round/>
                      <a:headEnd type="none" w="med" len="med"/>
                      <a:tailEnd type="none" w="med" len="med"/>
                    </a:lnL>
                  </a:tcPr>
                </a:tc>
                <a:extLst>
                  <a:ext uri="{0D108BD9-81ED-4DB2-BD59-A6C34878D82A}">
                    <a16:rowId xmlns:a16="http://schemas.microsoft.com/office/drawing/2014/main" val="3998587974"/>
                  </a:ext>
                </a:extLst>
              </a:tr>
              <a:tr h="1145547">
                <a:tc>
                  <a:txBody>
                    <a:bodyPr/>
                    <a:lstStyle/>
                    <a:p>
                      <a:r>
                        <a:rPr lang="en-AU" sz="1600" b="1"/>
                        <a:t>TEXT </a:t>
                      </a:r>
                      <a:br>
                        <a:rPr lang="en-AU" sz="1600" b="1"/>
                      </a:br>
                      <a:r>
                        <a:rPr lang="en-US" sz="1600" b="0" i="0" kern="1200">
                          <a:solidFill>
                            <a:schemeClr val="tx1"/>
                          </a:solidFill>
                          <a:effectLst/>
                          <a:latin typeface="+mn-lt"/>
                          <a:ea typeface="+mn-ea"/>
                          <a:cs typeface="+mn-cs"/>
                        </a:rPr>
                        <a:t>Hex is #333333 OR</a:t>
                      </a:r>
                    </a:p>
                    <a:p>
                      <a:r>
                        <a:rPr lang="en-US" sz="1600" b="0" i="0" kern="1200">
                          <a:solidFill>
                            <a:schemeClr val="tx1"/>
                          </a:solidFill>
                          <a:effectLst/>
                          <a:latin typeface="+mn-lt"/>
                          <a:ea typeface="+mn-ea"/>
                          <a:cs typeface="+mn-cs"/>
                        </a:rPr>
                        <a:t>RGB is 51,51,51</a:t>
                      </a:r>
                    </a:p>
                  </a:txBody>
                  <a:tcPr anchor="ctr"/>
                </a:tc>
                <a:tc gridSpan="2">
                  <a:txBody>
                    <a:bodyPr/>
                    <a:lstStyle/>
                    <a:p>
                      <a:r>
                        <a:rPr lang="en-US" sz="1600" b="1" i="0" kern="1200">
                          <a:solidFill>
                            <a:schemeClr val="tx1"/>
                          </a:solidFill>
                          <a:effectLst/>
                          <a:latin typeface="+mn-lt"/>
                          <a:ea typeface="+mn-ea"/>
                          <a:cs typeface="+mn-cs"/>
                        </a:rPr>
                        <a:t>Title</a:t>
                      </a:r>
                      <a:r>
                        <a:rPr lang="en-US" sz="1600" b="0" i="0" kern="1200">
                          <a:solidFill>
                            <a:schemeClr val="tx1"/>
                          </a:solidFill>
                          <a:effectLst/>
                          <a:latin typeface="+mn-lt"/>
                          <a:ea typeface="+mn-ea"/>
                          <a:cs typeface="+mn-cs"/>
                        </a:rPr>
                        <a:t>: </a:t>
                      </a:r>
                      <a:r>
                        <a:rPr lang="en-US" sz="1600" b="1" i="0" kern="1200">
                          <a:solidFill>
                            <a:schemeClr val="tx1"/>
                          </a:solidFill>
                          <a:effectLst/>
                          <a:latin typeface="Arial" panose="020B0604020202020204" pitchFamily="34" charset="0"/>
                          <a:ea typeface="+mn-ea"/>
                          <a:cs typeface="Arial" panose="020B0604020202020204" pitchFamily="34" charset="0"/>
                        </a:rPr>
                        <a:t>Bold </a:t>
                      </a:r>
                      <a:r>
                        <a:rPr lang="en-US" sz="1600" b="0" i="0" kern="1200">
                          <a:solidFill>
                            <a:schemeClr val="tx1"/>
                          </a:solidFill>
                          <a:effectLst/>
                          <a:latin typeface="+mn-lt"/>
                          <a:ea typeface="+mn-ea"/>
                          <a:cs typeface="+mn-cs"/>
                        </a:rPr>
                        <a:t>(20pt)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a:solidFill>
                            <a:schemeClr val="tx1"/>
                          </a:solidFill>
                          <a:effectLst/>
                          <a:latin typeface="+mn-lt"/>
                          <a:ea typeface="+mn-ea"/>
                          <a:cs typeface="+mn-cs"/>
                        </a:rPr>
                        <a:t>Body</a:t>
                      </a:r>
                      <a:r>
                        <a:rPr lang="en-US" sz="1600" b="0" i="0" kern="1200">
                          <a:solidFill>
                            <a:schemeClr val="tx1"/>
                          </a:solidFill>
                          <a:effectLst/>
                          <a:latin typeface="+mn-lt"/>
                          <a:ea typeface="+mn-ea"/>
                          <a:cs typeface="+mn-cs"/>
                        </a:rPr>
                        <a:t>: Regular (18pt)</a:t>
                      </a:r>
                    </a:p>
                    <a:p>
                      <a:r>
                        <a:rPr lang="en-US" sz="1600" b="1" i="0" kern="1200">
                          <a:solidFill>
                            <a:schemeClr val="tx1"/>
                          </a:solidFill>
                          <a:effectLst/>
                          <a:latin typeface="+mn-lt"/>
                          <a:ea typeface="+mn-ea"/>
                          <a:cs typeface="+mn-cs"/>
                        </a:rPr>
                        <a:t>Font</a:t>
                      </a:r>
                      <a:r>
                        <a:rPr lang="en-US" sz="1600" b="0" i="0" kern="1200">
                          <a:solidFill>
                            <a:schemeClr val="tx1"/>
                          </a:solidFill>
                          <a:effectLst/>
                          <a:latin typeface="+mn-lt"/>
                          <a:ea typeface="+mn-ea"/>
                          <a:cs typeface="+mn-cs"/>
                        </a:rPr>
                        <a:t>: </a:t>
                      </a:r>
                      <a:r>
                        <a:rPr lang="en-US" sz="1600" b="0" i="0" kern="1200">
                          <a:solidFill>
                            <a:schemeClr val="tx1"/>
                          </a:solidFill>
                          <a:effectLst/>
                          <a:latin typeface="Arial" panose="020B0604020202020204" pitchFamily="34" charset="0"/>
                          <a:ea typeface="+mn-ea"/>
                          <a:cs typeface="Arial" panose="020B0604020202020204" pitchFamily="34" charset="0"/>
                        </a:rPr>
                        <a:t>Arial</a:t>
                      </a:r>
                    </a:p>
                  </a:txBody>
                  <a:tcPr anchor="ctr"/>
                </a:tc>
                <a:tc hMerge="1">
                  <a:txBody>
                    <a:bodyPr/>
                    <a:lstStyle/>
                    <a:p>
                      <a:endParaRPr lang="en-AU"/>
                    </a:p>
                  </a:txBody>
                  <a:tcPr/>
                </a:tc>
                <a:extLst>
                  <a:ext uri="{0D108BD9-81ED-4DB2-BD59-A6C34878D82A}">
                    <a16:rowId xmlns:a16="http://schemas.microsoft.com/office/drawing/2014/main" val="2165276521"/>
                  </a:ext>
                </a:extLst>
              </a:tr>
              <a:tr h="2740143">
                <a:tc>
                  <a:txBody>
                    <a:bodyPr/>
                    <a:lstStyle/>
                    <a:p>
                      <a:r>
                        <a:rPr lang="en-AU" b="1"/>
                        <a:t>LINES &amp; DOTS</a:t>
                      </a:r>
                    </a:p>
                    <a:p>
                      <a:r>
                        <a:rPr lang="en-AU" sz="1600" b="0"/>
                        <a:t>Line = 5pt</a:t>
                      </a:r>
                    </a:p>
                    <a:p>
                      <a:endParaRPr lang="en-AU" sz="1600" b="0"/>
                    </a:p>
                    <a:p>
                      <a:r>
                        <a:rPr lang="en-AU" sz="1600" b="0"/>
                        <a:t>Dot 1= 0.8cm by 0.8cm</a:t>
                      </a:r>
                    </a:p>
                    <a:p>
                      <a:endParaRPr lang="en-AU" sz="1600" b="0"/>
                    </a:p>
                    <a:p>
                      <a:endParaRPr lang="en-AU" sz="1600" b="0"/>
                    </a:p>
                    <a:p>
                      <a:endParaRPr lang="en-AU" sz="1600" b="0"/>
                    </a:p>
                    <a:p>
                      <a:r>
                        <a:rPr lang="en-AU" sz="1600" b="0"/>
                        <a:t>Dot 2 = 1.5cm by 1.5cm</a:t>
                      </a:r>
                    </a:p>
                  </a:txBody>
                  <a:tcPr/>
                </a:tc>
                <a:tc gridSpan="2">
                  <a:txBody>
                    <a:bodyPr/>
                    <a:lstStyle/>
                    <a:p>
                      <a:endParaRPr lang="en-US" sz="1800" b="1" i="0" kern="1200">
                        <a:solidFill>
                          <a:schemeClr val="tx1"/>
                        </a:solidFill>
                        <a:effectLst/>
                        <a:latin typeface="+mn-lt"/>
                        <a:ea typeface="+mn-ea"/>
                        <a:cs typeface="+mn-cs"/>
                      </a:endParaRPr>
                    </a:p>
                    <a:p>
                      <a:endParaRPr lang="en-AU"/>
                    </a:p>
                  </a:txBody>
                  <a:tcPr/>
                </a:tc>
                <a:tc hMerge="1">
                  <a:txBody>
                    <a:bodyPr/>
                    <a:lstStyle/>
                    <a:p>
                      <a:endParaRPr lang="en-AU"/>
                    </a:p>
                  </a:txBody>
                  <a:tcPr/>
                </a:tc>
                <a:extLst>
                  <a:ext uri="{0D108BD9-81ED-4DB2-BD59-A6C34878D82A}">
                    <a16:rowId xmlns:a16="http://schemas.microsoft.com/office/drawing/2014/main" val="2824342367"/>
                  </a:ext>
                </a:extLst>
              </a:tr>
            </a:tbl>
          </a:graphicData>
        </a:graphic>
      </p:graphicFrame>
      <p:sp>
        <p:nvSpPr>
          <p:cNvPr id="6" name="Text Description 1">
            <a:extLst>
              <a:ext uri="{FF2B5EF4-FFF2-40B4-BE49-F238E27FC236}">
                <a16:creationId xmlns:a16="http://schemas.microsoft.com/office/drawing/2014/main" id="{F36009B5-AE92-1755-D347-43B8BF254BDD}"/>
              </a:ext>
            </a:extLst>
          </p:cNvPr>
          <p:cNvSpPr>
            <a:spLocks noGrp="1"/>
          </p:cNvSpPr>
          <p:nvPr>
            <p:ph type="body" sz="quarter" idx="32" hasCustomPrompt="1"/>
          </p:nvPr>
        </p:nvSpPr>
        <p:spPr>
          <a:xfrm>
            <a:off x="17473264" y="3573016"/>
            <a:ext cx="2140251" cy="360040"/>
          </a:xfrm>
        </p:spPr>
        <p:txBody>
          <a:bodyPr anchor="ctr">
            <a:noAutofit/>
          </a:bodyPr>
          <a:lstStyle>
            <a:lvl1pPr algn="ctr">
              <a:defRPr sz="1600" b="0" i="0">
                <a:latin typeface="Arial" panose="020B0604020202020204" pitchFamily="34" charset="0"/>
                <a:ea typeface="Roboto Condensed" panose="02000000000000000000" pitchFamily="2" charset="0"/>
                <a:cs typeface="Arial" panose="020B0604020202020204" pitchFamily="34" charset="0"/>
              </a:defRPr>
            </a:lvl1pPr>
            <a:lvl2pPr>
              <a:defRPr sz="1200"/>
            </a:lvl2pPr>
            <a:lvl3pPr>
              <a:defRPr sz="1200"/>
            </a:lvl3pPr>
            <a:lvl4pPr>
              <a:defRPr sz="1200"/>
            </a:lvl4pPr>
            <a:lvl5pPr>
              <a:defRPr sz="1200"/>
            </a:lvl5pPr>
          </a:lstStyle>
          <a:p>
            <a:pPr lvl="0"/>
            <a:r>
              <a:rPr lang="en-US"/>
              <a:t>Description</a:t>
            </a:r>
            <a:endParaRPr lang="en-AU"/>
          </a:p>
        </p:txBody>
      </p:sp>
      <p:sp>
        <p:nvSpPr>
          <p:cNvPr id="7" name="Text Title 1">
            <a:extLst>
              <a:ext uri="{FF2B5EF4-FFF2-40B4-BE49-F238E27FC236}">
                <a16:creationId xmlns:a16="http://schemas.microsoft.com/office/drawing/2014/main" id="{37B05681-4DFE-C8A1-C0AE-4416D29477E7}"/>
              </a:ext>
            </a:extLst>
          </p:cNvPr>
          <p:cNvSpPr>
            <a:spLocks noGrp="1"/>
          </p:cNvSpPr>
          <p:nvPr>
            <p:ph type="body" sz="quarter" idx="31" hasCustomPrompt="1"/>
          </p:nvPr>
        </p:nvSpPr>
        <p:spPr>
          <a:xfrm>
            <a:off x="17473263" y="3210879"/>
            <a:ext cx="2140251" cy="360040"/>
          </a:xfrm>
        </p:spPr>
        <p:txBody>
          <a:bodyPr anchor="ctr">
            <a:noAutofit/>
          </a:bodyPr>
          <a:lstStyle>
            <a:lvl1pPr algn="ctr">
              <a:defRPr sz="2000" b="1" i="0">
                <a:latin typeface="Arial" panose="020B0604020202020204" pitchFamily="34" charset="0"/>
                <a:ea typeface="Roboto Condensed" panose="02000000000000000000" pitchFamily="2" charset="0"/>
                <a:cs typeface="Arial" panose="020B0604020202020204" pitchFamily="34" charset="0"/>
              </a:defRPr>
            </a:lvl1pPr>
            <a:lvl2pPr>
              <a:defRPr sz="1300"/>
            </a:lvl2pPr>
            <a:lvl3pPr>
              <a:defRPr sz="1300"/>
            </a:lvl3pPr>
            <a:lvl4pPr>
              <a:defRPr sz="1300"/>
            </a:lvl4pPr>
            <a:lvl5pPr>
              <a:defRPr sz="1300"/>
            </a:lvl5pPr>
          </a:lstStyle>
          <a:p>
            <a:pPr lvl="0"/>
            <a:r>
              <a:rPr lang="en-US"/>
              <a:t>Title</a:t>
            </a:r>
            <a:endParaRPr lang="en-AU"/>
          </a:p>
        </p:txBody>
      </p:sp>
      <p:sp>
        <p:nvSpPr>
          <p:cNvPr id="9" name="Oval 1">
            <a:extLst>
              <a:ext uri="{FF2B5EF4-FFF2-40B4-BE49-F238E27FC236}">
                <a16:creationId xmlns:a16="http://schemas.microsoft.com/office/drawing/2014/main" id="{8EE7DA60-4736-464E-CD98-16625000F854}"/>
              </a:ext>
            </a:extLst>
          </p:cNvPr>
          <p:cNvSpPr>
            <a:spLocks noChangeAspect="1"/>
          </p:cNvSpPr>
          <p:nvPr userDrawn="1"/>
        </p:nvSpPr>
        <p:spPr>
          <a:xfrm>
            <a:off x="18355369" y="2068370"/>
            <a:ext cx="540000" cy="540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Graphic 4" descr="Atom">
            <a:extLst>
              <a:ext uri="{FF2B5EF4-FFF2-40B4-BE49-F238E27FC236}">
                <a16:creationId xmlns:a16="http://schemas.microsoft.com/office/drawing/2014/main" id="{A0FCEF86-224C-BBCE-2D63-5DD3E9E714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409369" y="2122370"/>
            <a:ext cx="432000" cy="432000"/>
          </a:xfrm>
          <a:prstGeom prst="rect">
            <a:avLst/>
          </a:prstGeom>
        </p:spPr>
      </p:pic>
      <p:pic>
        <p:nvPicPr>
          <p:cNvPr id="12" name="Graphic 4" descr="Atom">
            <a:extLst>
              <a:ext uri="{FF2B5EF4-FFF2-40B4-BE49-F238E27FC236}">
                <a16:creationId xmlns:a16="http://schemas.microsoft.com/office/drawing/2014/main" id="{FFBE597B-89A0-108C-614D-F27D575FD6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728452" y="2122370"/>
            <a:ext cx="612000" cy="612000"/>
          </a:xfrm>
          <a:prstGeom prst="rect">
            <a:avLst/>
          </a:prstGeom>
        </p:spPr>
      </p:pic>
    </p:spTree>
    <p:extLst>
      <p:ext uri="{BB962C8B-B14F-4D97-AF65-F5344CB8AC3E}">
        <p14:creationId xmlns:p14="http://schemas.microsoft.com/office/powerpoint/2010/main" val="413368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4026-3352-D4A9-71DD-DA1FBE8505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B97C5B-821E-7681-6163-683AC35C5D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9CADA3-AB45-3F08-7E6C-8A5B629E93D9}"/>
              </a:ext>
            </a:extLst>
          </p:cNvPr>
          <p:cNvSpPr>
            <a:spLocks noGrp="1"/>
          </p:cNvSpPr>
          <p:nvPr>
            <p:ph type="dt" sz="half" idx="10"/>
          </p:nvPr>
        </p:nvSpPr>
        <p:spPr/>
        <p:txBody>
          <a:bodyPr/>
          <a:lstStyle/>
          <a:p>
            <a:fld id="{03460C5B-BE78-4D6A-90A6-601B7BB7714D}" type="datetimeFigureOut">
              <a:rPr lang="en-US" smtClean="0"/>
              <a:t>5/22/2025</a:t>
            </a:fld>
            <a:endParaRPr lang="en-US"/>
          </a:p>
        </p:txBody>
      </p:sp>
      <p:sp>
        <p:nvSpPr>
          <p:cNvPr id="5" name="Footer Placeholder 4">
            <a:extLst>
              <a:ext uri="{FF2B5EF4-FFF2-40B4-BE49-F238E27FC236}">
                <a16:creationId xmlns:a16="http://schemas.microsoft.com/office/drawing/2014/main" id="{C99006A0-252F-66AC-5D65-529C9E6D4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87EF5B-4266-F18E-ABF1-BCFF46625CEB}"/>
              </a:ext>
            </a:extLst>
          </p:cNvPr>
          <p:cNvSpPr>
            <a:spLocks noGrp="1"/>
          </p:cNvSpPr>
          <p:nvPr>
            <p:ph type="sldNum" sz="quarter" idx="12"/>
          </p:nvPr>
        </p:nvSpPr>
        <p:spPr/>
        <p:txBody>
          <a:bodyPr/>
          <a:lstStyle/>
          <a:p>
            <a:fld id="{36F8544D-732C-49FB-8D03-BCAF8212D023}" type="slidenum">
              <a:rPr lang="en-US" smtClean="0"/>
              <a:t>‹#›</a:t>
            </a:fld>
            <a:endParaRPr lang="en-US"/>
          </a:p>
        </p:txBody>
      </p:sp>
    </p:spTree>
    <p:extLst>
      <p:ext uri="{BB962C8B-B14F-4D97-AF65-F5344CB8AC3E}">
        <p14:creationId xmlns:p14="http://schemas.microsoft.com/office/powerpoint/2010/main" val="3379145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98B04-C3C2-E20E-5127-829F53B3C0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DD52E6-DB60-C27F-B817-1D658A184E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B07332-D5C6-AB3F-A61E-B9E9291D5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335A4-4B39-C06E-0E35-A723AA975B34}"/>
              </a:ext>
            </a:extLst>
          </p:cNvPr>
          <p:cNvSpPr>
            <a:spLocks noGrp="1"/>
          </p:cNvSpPr>
          <p:nvPr>
            <p:ph type="dt" sz="half" idx="10"/>
          </p:nvPr>
        </p:nvSpPr>
        <p:spPr/>
        <p:txBody>
          <a:bodyPr/>
          <a:lstStyle/>
          <a:p>
            <a:fld id="{03460C5B-BE78-4D6A-90A6-601B7BB7714D}" type="datetimeFigureOut">
              <a:rPr lang="en-US" smtClean="0"/>
              <a:t>5/22/2025</a:t>
            </a:fld>
            <a:endParaRPr lang="en-US"/>
          </a:p>
        </p:txBody>
      </p:sp>
      <p:sp>
        <p:nvSpPr>
          <p:cNvPr id="6" name="Footer Placeholder 5">
            <a:extLst>
              <a:ext uri="{FF2B5EF4-FFF2-40B4-BE49-F238E27FC236}">
                <a16:creationId xmlns:a16="http://schemas.microsoft.com/office/drawing/2014/main" id="{690FFE64-7D80-659A-4FAC-75946BF71E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64691B-DB2A-C6DC-5990-C842D83D3EEB}"/>
              </a:ext>
            </a:extLst>
          </p:cNvPr>
          <p:cNvSpPr>
            <a:spLocks noGrp="1"/>
          </p:cNvSpPr>
          <p:nvPr>
            <p:ph type="sldNum" sz="quarter" idx="12"/>
          </p:nvPr>
        </p:nvSpPr>
        <p:spPr/>
        <p:txBody>
          <a:bodyPr/>
          <a:lstStyle/>
          <a:p>
            <a:fld id="{36F8544D-732C-49FB-8D03-BCAF8212D023}" type="slidenum">
              <a:rPr lang="en-US" smtClean="0"/>
              <a:t>‹#›</a:t>
            </a:fld>
            <a:endParaRPr lang="en-US"/>
          </a:p>
        </p:txBody>
      </p:sp>
    </p:spTree>
    <p:extLst>
      <p:ext uri="{BB962C8B-B14F-4D97-AF65-F5344CB8AC3E}">
        <p14:creationId xmlns:p14="http://schemas.microsoft.com/office/powerpoint/2010/main" val="904008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9E897-4126-AA52-D7A1-1702DCE656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DF624-CEA5-BED6-F2DA-97E3D152C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27A1F0-C137-9494-2B09-6B888DB63B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E5421B-2028-9D8B-6402-3409355208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AA314C-23AB-B371-4AE4-62977B4ADE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F28289-8ACE-FC3B-3AB9-DA6D8D8F2CBB}"/>
              </a:ext>
            </a:extLst>
          </p:cNvPr>
          <p:cNvSpPr>
            <a:spLocks noGrp="1"/>
          </p:cNvSpPr>
          <p:nvPr>
            <p:ph type="dt" sz="half" idx="10"/>
          </p:nvPr>
        </p:nvSpPr>
        <p:spPr/>
        <p:txBody>
          <a:bodyPr/>
          <a:lstStyle/>
          <a:p>
            <a:fld id="{03460C5B-BE78-4D6A-90A6-601B7BB7714D}" type="datetimeFigureOut">
              <a:rPr lang="en-US" smtClean="0"/>
              <a:t>5/22/2025</a:t>
            </a:fld>
            <a:endParaRPr lang="en-US"/>
          </a:p>
        </p:txBody>
      </p:sp>
      <p:sp>
        <p:nvSpPr>
          <p:cNvPr id="8" name="Footer Placeholder 7">
            <a:extLst>
              <a:ext uri="{FF2B5EF4-FFF2-40B4-BE49-F238E27FC236}">
                <a16:creationId xmlns:a16="http://schemas.microsoft.com/office/drawing/2014/main" id="{F4DEE295-99C4-B6A0-1024-EAD118CFEB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F25ACC-C047-3F9B-13EE-C4EBFAD26233}"/>
              </a:ext>
            </a:extLst>
          </p:cNvPr>
          <p:cNvSpPr>
            <a:spLocks noGrp="1"/>
          </p:cNvSpPr>
          <p:nvPr>
            <p:ph type="sldNum" sz="quarter" idx="12"/>
          </p:nvPr>
        </p:nvSpPr>
        <p:spPr/>
        <p:txBody>
          <a:bodyPr/>
          <a:lstStyle/>
          <a:p>
            <a:fld id="{36F8544D-732C-49FB-8D03-BCAF8212D023}" type="slidenum">
              <a:rPr lang="en-US" smtClean="0"/>
              <a:t>‹#›</a:t>
            </a:fld>
            <a:endParaRPr lang="en-US"/>
          </a:p>
        </p:txBody>
      </p:sp>
    </p:spTree>
    <p:extLst>
      <p:ext uri="{BB962C8B-B14F-4D97-AF65-F5344CB8AC3E}">
        <p14:creationId xmlns:p14="http://schemas.microsoft.com/office/powerpoint/2010/main" val="178671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1FF95-83BE-FAB1-EBBE-4927E72708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1580C4-2012-ECAD-19F5-00420A470F33}"/>
              </a:ext>
            </a:extLst>
          </p:cNvPr>
          <p:cNvSpPr>
            <a:spLocks noGrp="1"/>
          </p:cNvSpPr>
          <p:nvPr>
            <p:ph type="dt" sz="half" idx="10"/>
          </p:nvPr>
        </p:nvSpPr>
        <p:spPr/>
        <p:txBody>
          <a:bodyPr/>
          <a:lstStyle/>
          <a:p>
            <a:fld id="{03460C5B-BE78-4D6A-90A6-601B7BB7714D}" type="datetimeFigureOut">
              <a:rPr lang="en-US" smtClean="0"/>
              <a:t>5/22/2025</a:t>
            </a:fld>
            <a:endParaRPr lang="en-US"/>
          </a:p>
        </p:txBody>
      </p:sp>
      <p:sp>
        <p:nvSpPr>
          <p:cNvPr id="4" name="Footer Placeholder 3">
            <a:extLst>
              <a:ext uri="{FF2B5EF4-FFF2-40B4-BE49-F238E27FC236}">
                <a16:creationId xmlns:a16="http://schemas.microsoft.com/office/drawing/2014/main" id="{C29A176E-7006-4840-3A75-1201B958E5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20E923-4243-DF39-987A-378916F342E9}"/>
              </a:ext>
            </a:extLst>
          </p:cNvPr>
          <p:cNvSpPr>
            <a:spLocks noGrp="1"/>
          </p:cNvSpPr>
          <p:nvPr>
            <p:ph type="sldNum" sz="quarter" idx="12"/>
          </p:nvPr>
        </p:nvSpPr>
        <p:spPr/>
        <p:txBody>
          <a:bodyPr/>
          <a:lstStyle/>
          <a:p>
            <a:fld id="{36F8544D-732C-49FB-8D03-BCAF8212D023}" type="slidenum">
              <a:rPr lang="en-US" smtClean="0"/>
              <a:t>‹#›</a:t>
            </a:fld>
            <a:endParaRPr lang="en-US"/>
          </a:p>
        </p:txBody>
      </p:sp>
    </p:spTree>
    <p:extLst>
      <p:ext uri="{BB962C8B-B14F-4D97-AF65-F5344CB8AC3E}">
        <p14:creationId xmlns:p14="http://schemas.microsoft.com/office/powerpoint/2010/main" val="2331796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2E4BE-5CF3-4C53-C3E0-12EB435C1E2A}"/>
              </a:ext>
            </a:extLst>
          </p:cNvPr>
          <p:cNvSpPr>
            <a:spLocks noGrp="1"/>
          </p:cNvSpPr>
          <p:nvPr>
            <p:ph type="dt" sz="half" idx="10"/>
          </p:nvPr>
        </p:nvSpPr>
        <p:spPr/>
        <p:txBody>
          <a:bodyPr/>
          <a:lstStyle/>
          <a:p>
            <a:fld id="{03460C5B-BE78-4D6A-90A6-601B7BB7714D}" type="datetimeFigureOut">
              <a:rPr lang="en-US" smtClean="0"/>
              <a:t>5/22/2025</a:t>
            </a:fld>
            <a:endParaRPr lang="en-US"/>
          </a:p>
        </p:txBody>
      </p:sp>
      <p:sp>
        <p:nvSpPr>
          <p:cNvPr id="3" name="Footer Placeholder 2">
            <a:extLst>
              <a:ext uri="{FF2B5EF4-FFF2-40B4-BE49-F238E27FC236}">
                <a16:creationId xmlns:a16="http://schemas.microsoft.com/office/drawing/2014/main" id="{0C1C307B-5186-237C-7A12-20A36C41DF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1B4031-033E-A651-089C-8CFE0974130F}"/>
              </a:ext>
            </a:extLst>
          </p:cNvPr>
          <p:cNvSpPr>
            <a:spLocks noGrp="1"/>
          </p:cNvSpPr>
          <p:nvPr>
            <p:ph type="sldNum" sz="quarter" idx="12"/>
          </p:nvPr>
        </p:nvSpPr>
        <p:spPr/>
        <p:txBody>
          <a:bodyPr/>
          <a:lstStyle/>
          <a:p>
            <a:fld id="{36F8544D-732C-49FB-8D03-BCAF8212D023}" type="slidenum">
              <a:rPr lang="en-US" smtClean="0"/>
              <a:t>‹#›</a:t>
            </a:fld>
            <a:endParaRPr lang="en-US"/>
          </a:p>
        </p:txBody>
      </p:sp>
    </p:spTree>
    <p:extLst>
      <p:ext uri="{BB962C8B-B14F-4D97-AF65-F5344CB8AC3E}">
        <p14:creationId xmlns:p14="http://schemas.microsoft.com/office/powerpoint/2010/main" val="229803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6E83-4778-B363-FDA5-AC4B81664E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49132D-8B67-68E7-94A0-08ED77C1DF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C27740-A3C4-5753-19CB-BE888EE6A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881898-75C1-B35F-DFB2-49865BBE5212}"/>
              </a:ext>
            </a:extLst>
          </p:cNvPr>
          <p:cNvSpPr>
            <a:spLocks noGrp="1"/>
          </p:cNvSpPr>
          <p:nvPr>
            <p:ph type="dt" sz="half" idx="10"/>
          </p:nvPr>
        </p:nvSpPr>
        <p:spPr/>
        <p:txBody>
          <a:bodyPr/>
          <a:lstStyle/>
          <a:p>
            <a:fld id="{03460C5B-BE78-4D6A-90A6-601B7BB7714D}" type="datetimeFigureOut">
              <a:rPr lang="en-US" smtClean="0"/>
              <a:t>5/22/2025</a:t>
            </a:fld>
            <a:endParaRPr lang="en-US"/>
          </a:p>
        </p:txBody>
      </p:sp>
      <p:sp>
        <p:nvSpPr>
          <p:cNvPr id="6" name="Footer Placeholder 5">
            <a:extLst>
              <a:ext uri="{FF2B5EF4-FFF2-40B4-BE49-F238E27FC236}">
                <a16:creationId xmlns:a16="http://schemas.microsoft.com/office/drawing/2014/main" id="{3A32FB98-5155-C1F3-95E9-6D83E7FA7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8CE138-AF57-A1B2-BE8C-85A70941216B}"/>
              </a:ext>
            </a:extLst>
          </p:cNvPr>
          <p:cNvSpPr>
            <a:spLocks noGrp="1"/>
          </p:cNvSpPr>
          <p:nvPr>
            <p:ph type="sldNum" sz="quarter" idx="12"/>
          </p:nvPr>
        </p:nvSpPr>
        <p:spPr/>
        <p:txBody>
          <a:bodyPr/>
          <a:lstStyle/>
          <a:p>
            <a:fld id="{36F8544D-732C-49FB-8D03-BCAF8212D023}" type="slidenum">
              <a:rPr lang="en-US" smtClean="0"/>
              <a:t>‹#›</a:t>
            </a:fld>
            <a:endParaRPr lang="en-US"/>
          </a:p>
        </p:txBody>
      </p:sp>
    </p:spTree>
    <p:extLst>
      <p:ext uri="{BB962C8B-B14F-4D97-AF65-F5344CB8AC3E}">
        <p14:creationId xmlns:p14="http://schemas.microsoft.com/office/powerpoint/2010/main" val="3099195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6CF5-4A4C-114F-6D32-701F491FE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C03830-45FE-BB80-6B0C-3AD4269F14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8CF19D-6D6E-5E6D-A754-191EF0579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E851BE-436A-D4EC-3E70-5BA4B99349E4}"/>
              </a:ext>
            </a:extLst>
          </p:cNvPr>
          <p:cNvSpPr>
            <a:spLocks noGrp="1"/>
          </p:cNvSpPr>
          <p:nvPr>
            <p:ph type="dt" sz="half" idx="10"/>
          </p:nvPr>
        </p:nvSpPr>
        <p:spPr/>
        <p:txBody>
          <a:bodyPr/>
          <a:lstStyle/>
          <a:p>
            <a:fld id="{03460C5B-BE78-4D6A-90A6-601B7BB7714D}" type="datetimeFigureOut">
              <a:rPr lang="en-US" smtClean="0"/>
              <a:t>5/22/2025</a:t>
            </a:fld>
            <a:endParaRPr lang="en-US"/>
          </a:p>
        </p:txBody>
      </p:sp>
      <p:sp>
        <p:nvSpPr>
          <p:cNvPr id="6" name="Footer Placeholder 5">
            <a:extLst>
              <a:ext uri="{FF2B5EF4-FFF2-40B4-BE49-F238E27FC236}">
                <a16:creationId xmlns:a16="http://schemas.microsoft.com/office/drawing/2014/main" id="{6B1D06F6-C1A0-9BB8-8285-F1A308FBE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ECBC4-94B1-CBDD-1732-2F7EF0EC448E}"/>
              </a:ext>
            </a:extLst>
          </p:cNvPr>
          <p:cNvSpPr>
            <a:spLocks noGrp="1"/>
          </p:cNvSpPr>
          <p:nvPr>
            <p:ph type="sldNum" sz="quarter" idx="12"/>
          </p:nvPr>
        </p:nvSpPr>
        <p:spPr/>
        <p:txBody>
          <a:bodyPr/>
          <a:lstStyle/>
          <a:p>
            <a:fld id="{36F8544D-732C-49FB-8D03-BCAF8212D023}" type="slidenum">
              <a:rPr lang="en-US" smtClean="0"/>
              <a:t>‹#›</a:t>
            </a:fld>
            <a:endParaRPr lang="en-US"/>
          </a:p>
        </p:txBody>
      </p:sp>
    </p:spTree>
    <p:extLst>
      <p:ext uri="{BB962C8B-B14F-4D97-AF65-F5344CB8AC3E}">
        <p14:creationId xmlns:p14="http://schemas.microsoft.com/office/powerpoint/2010/main" val="910182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9AD63-E0E3-7BF1-872C-250909B76B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A3A37F-B132-4E78-4698-D9984900F7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485B68-079E-3F13-8C06-6D7143EED1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460C5B-BE78-4D6A-90A6-601B7BB7714D}" type="datetimeFigureOut">
              <a:rPr lang="en-US" smtClean="0"/>
              <a:t>5/22/2025</a:t>
            </a:fld>
            <a:endParaRPr lang="en-US"/>
          </a:p>
        </p:txBody>
      </p:sp>
      <p:sp>
        <p:nvSpPr>
          <p:cNvPr id="5" name="Footer Placeholder 4">
            <a:extLst>
              <a:ext uri="{FF2B5EF4-FFF2-40B4-BE49-F238E27FC236}">
                <a16:creationId xmlns:a16="http://schemas.microsoft.com/office/drawing/2014/main" id="{41492B10-CBE3-A65C-6703-81E9A34AB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DF8E29-9DCC-772B-E33F-43F5E433C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F8544D-732C-49FB-8D03-BCAF8212D023}" type="slidenum">
              <a:rPr lang="en-US" smtClean="0"/>
              <a:t>‹#›</a:t>
            </a:fld>
            <a:endParaRPr lang="en-US"/>
          </a:p>
        </p:txBody>
      </p:sp>
    </p:spTree>
    <p:extLst>
      <p:ext uri="{BB962C8B-B14F-4D97-AF65-F5344CB8AC3E}">
        <p14:creationId xmlns:p14="http://schemas.microsoft.com/office/powerpoint/2010/main" val="1078685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customXml" Target="../ink/ink4.xml"/><Relationship Id="rId7"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sv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9.jpeg"/><Relationship Id="rId1" Type="http://schemas.openxmlformats.org/officeDocument/2006/relationships/slideLayout" Target="../slideLayouts/slideLayout13.xml"/><Relationship Id="rId4" Type="http://schemas.openxmlformats.org/officeDocument/2006/relationships/image" Target="../media/image66.svg"/></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image" Target="../media/image66.sv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5" Type="http://schemas.openxmlformats.org/officeDocument/2006/relationships/image" Target="../media/image66.sv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public.tableau.com/app/profile/greg.siemon/viz/PublicTransportAnalysisDashboardv2/Dashboard3"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customXml" Target="../ink/ink5.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2.png"/><Relationship Id="rId21" Type="http://schemas.openxmlformats.org/officeDocument/2006/relationships/image" Target="../media/image27.svg"/><Relationship Id="rId34" Type="http://schemas.openxmlformats.org/officeDocument/2006/relationships/image" Target="../media/image40.pn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33" Type="http://schemas.openxmlformats.org/officeDocument/2006/relationships/image" Target="../media/image39.sv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svg"/><Relationship Id="rId1" Type="http://schemas.openxmlformats.org/officeDocument/2006/relationships/slideLayout" Target="../slideLayouts/slideLayout21.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sv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34.png"/><Relationship Id="rId36"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image" Target="../media/image37.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svg"/><Relationship Id="rId30" Type="http://schemas.openxmlformats.org/officeDocument/2006/relationships/image" Target="../media/image36.png"/><Relationship Id="rId35" Type="http://schemas.openxmlformats.org/officeDocument/2006/relationships/image" Target="../media/image41.svg"/><Relationship Id="rId8" Type="http://schemas.openxmlformats.org/officeDocument/2006/relationships/image" Target="../media/image14.png"/><Relationship Id="rId3"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7.jpe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39.sv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51.jpeg"/><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7.svg"/></Relationships>
</file>

<file path=ppt/slides/_rels/slide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53.svg"/></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3.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7.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customXml" Target="../ink/ink2.xml"/><Relationship Id="rId7" Type="http://schemas.openxmlformats.org/officeDocument/2006/relationships/image" Target="../media/image43.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8.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4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60.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bus driving down a street&#10;&#10;AI-generated content may be incorrect.">
            <a:extLst>
              <a:ext uri="{FF2B5EF4-FFF2-40B4-BE49-F238E27FC236}">
                <a16:creationId xmlns:a16="http://schemas.microsoft.com/office/drawing/2014/main" id="{F3E01B82-F0D9-4EA8-80F3-920F35CE97EC}"/>
              </a:ext>
            </a:extLst>
          </p:cNvPr>
          <p:cNvPicPr>
            <a:picLocks noGrp="1" noChangeAspect="1"/>
          </p:cNvPicPr>
          <p:nvPr>
            <p:ph type="pic" sz="quarter" idx="10"/>
          </p:nvPr>
        </p:nvPicPr>
        <p:blipFill>
          <a:blip r:embed="rId2"/>
          <a:srcRect l="13203" t="13119" r="4" b="-181"/>
          <a:stretch/>
        </p:blipFill>
        <p:spPr>
          <a:xfrm>
            <a:off x="-517" y="-1"/>
            <a:ext cx="12192000" cy="6872268"/>
          </a:xfrm>
        </p:spPr>
      </p:pic>
      <p:sp>
        <p:nvSpPr>
          <p:cNvPr id="3" name="Title 2">
            <a:extLst>
              <a:ext uri="{FF2B5EF4-FFF2-40B4-BE49-F238E27FC236}">
                <a16:creationId xmlns:a16="http://schemas.microsoft.com/office/drawing/2014/main" id="{7AFB5684-0789-522D-2DE5-83EEC22E5B18}"/>
              </a:ext>
            </a:extLst>
          </p:cNvPr>
          <p:cNvSpPr>
            <a:spLocks noGrp="1"/>
          </p:cNvSpPr>
          <p:nvPr>
            <p:ph type="title"/>
          </p:nvPr>
        </p:nvSpPr>
        <p:spPr>
          <a:xfrm>
            <a:off x="6387492" y="2827030"/>
            <a:ext cx="5804508" cy="1296144"/>
          </a:xfrm>
          <a:solidFill>
            <a:schemeClr val="bg1">
              <a:lumMod val="95000"/>
            </a:schemeClr>
          </a:solidFill>
        </p:spPr>
        <p:txBody>
          <a:bodyPr lIns="216000" tIns="144000" rIns="0"/>
          <a:lstStyle/>
          <a:p>
            <a:r>
              <a:rPr lang="en-US" sz="4800" b="1">
                <a:latin typeface="Aptos Display" panose="020B0004020202020204" pitchFamily="34" charset="0"/>
              </a:rPr>
              <a:t>Beyond the Bus Stop</a:t>
            </a:r>
            <a:br>
              <a:rPr lang="en-US" sz="3200" b="1">
                <a:latin typeface="Aptos Display" panose="020B0004020202020204" pitchFamily="34" charset="0"/>
              </a:rPr>
            </a:br>
            <a:r>
              <a:rPr lang="en-US" sz="2400" b="1">
                <a:latin typeface="Aptos Display" panose="020B0004020202020204" pitchFamily="34" charset="0"/>
              </a:rPr>
              <a:t>Insights into Brisbane’s Public Transport</a:t>
            </a:r>
            <a:endParaRPr lang="en-US" b="1">
              <a:latin typeface="Aptos Display" panose="020B0004020202020204" pitchFamily="34" charset="0"/>
            </a:endParaRPr>
          </a:p>
        </p:txBody>
      </p:sp>
      <p:sp>
        <p:nvSpPr>
          <p:cNvPr id="4" name="Text Placeholder 3">
            <a:extLst>
              <a:ext uri="{FF2B5EF4-FFF2-40B4-BE49-F238E27FC236}">
                <a16:creationId xmlns:a16="http://schemas.microsoft.com/office/drawing/2014/main" id="{C743A2E2-CA73-55AA-92BF-3485A061EF45}"/>
              </a:ext>
            </a:extLst>
          </p:cNvPr>
          <p:cNvSpPr>
            <a:spLocks noGrp="1"/>
          </p:cNvSpPr>
          <p:nvPr>
            <p:ph type="body" sz="quarter" idx="11"/>
          </p:nvPr>
        </p:nvSpPr>
        <p:spPr>
          <a:xfrm>
            <a:off x="6383229" y="4123174"/>
            <a:ext cx="5808771" cy="515104"/>
          </a:xfrm>
          <a:solidFill>
            <a:schemeClr val="bg1">
              <a:lumMod val="95000"/>
            </a:schemeClr>
          </a:solidFill>
        </p:spPr>
        <p:txBody>
          <a:bodyPr lIns="216000" tIns="108000"/>
          <a:lstStyle/>
          <a:p>
            <a:r>
              <a:rPr lang="en-US"/>
              <a:t>Group 18 – Greg, Linh, Haoqing, Miya, Chaitanya, Wilson</a:t>
            </a:r>
          </a:p>
          <a:p>
            <a:endParaRPr lang="en-US"/>
          </a:p>
        </p:txBody>
      </p:sp>
      <p:sp>
        <p:nvSpPr>
          <p:cNvPr id="12" name="TextBox 11">
            <a:extLst>
              <a:ext uri="{FF2B5EF4-FFF2-40B4-BE49-F238E27FC236}">
                <a16:creationId xmlns:a16="http://schemas.microsoft.com/office/drawing/2014/main" id="{25B4FB5A-8167-ACC3-1D55-D5C7E394C026}"/>
              </a:ext>
            </a:extLst>
          </p:cNvPr>
          <p:cNvSpPr txBox="1"/>
          <p:nvPr/>
        </p:nvSpPr>
        <p:spPr>
          <a:xfrm>
            <a:off x="4943872" y="6654552"/>
            <a:ext cx="5328592" cy="230832"/>
          </a:xfrm>
          <a:prstGeom prst="rect">
            <a:avLst/>
          </a:prstGeom>
          <a:noFill/>
        </p:spPr>
        <p:txBody>
          <a:bodyPr wrap="square">
            <a:spAutoFit/>
          </a:bodyPr>
          <a:lstStyle/>
          <a:p>
            <a:r>
              <a:rPr lang="en-US" sz="900">
                <a:solidFill>
                  <a:schemeClr val="bg1"/>
                </a:solidFill>
              </a:rPr>
              <a:t>https://</a:t>
            </a:r>
            <a:r>
              <a:rPr lang="en-US" sz="900" err="1">
                <a:solidFill>
                  <a:schemeClr val="bg1"/>
                </a:solidFill>
              </a:rPr>
              <a:t>www.abc.net.au</a:t>
            </a:r>
            <a:r>
              <a:rPr lang="en-US" sz="900">
                <a:solidFill>
                  <a:schemeClr val="bg1"/>
                </a:solidFill>
              </a:rPr>
              <a:t>/listen/programs/</a:t>
            </a:r>
            <a:r>
              <a:rPr lang="en-US" sz="900" err="1">
                <a:solidFill>
                  <a:schemeClr val="bg1"/>
                </a:solidFill>
              </a:rPr>
              <a:t>brisbane</a:t>
            </a:r>
            <a:r>
              <a:rPr lang="en-US" sz="900">
                <a:solidFill>
                  <a:schemeClr val="bg1"/>
                </a:solidFill>
              </a:rPr>
              <a:t>-drive/electric-bus-comes-to-</a:t>
            </a:r>
            <a:r>
              <a:rPr lang="en-US" sz="900" err="1">
                <a:solidFill>
                  <a:schemeClr val="bg1"/>
                </a:solidFill>
              </a:rPr>
              <a:t>redland</a:t>
            </a:r>
            <a:r>
              <a:rPr lang="en-US" sz="900">
                <a:solidFill>
                  <a:schemeClr val="bg1"/>
                </a:solidFill>
              </a:rPr>
              <a:t>-city/13208392</a:t>
            </a:r>
          </a:p>
        </p:txBody>
      </p:sp>
      <p:pic>
        <p:nvPicPr>
          <p:cNvPr id="2" name="Picture 1">
            <a:extLst>
              <a:ext uri="{FF2B5EF4-FFF2-40B4-BE49-F238E27FC236}">
                <a16:creationId xmlns:a16="http://schemas.microsoft.com/office/drawing/2014/main" id="{DC392B03-44F6-44D6-FBD1-3B1F2AAD8B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678" y="6258108"/>
            <a:ext cx="1512000" cy="396444"/>
          </a:xfrm>
          <a:prstGeom prst="rect">
            <a:avLst/>
          </a:prstGeom>
        </p:spPr>
      </p:pic>
    </p:spTree>
    <p:extLst>
      <p:ext uri="{BB962C8B-B14F-4D97-AF65-F5344CB8AC3E}">
        <p14:creationId xmlns:p14="http://schemas.microsoft.com/office/powerpoint/2010/main" val="34652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37BC93-0913-1F67-23AD-41564A8E39B3}"/>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563847-921C-45E5-850A-A7DFBD07B163}"/>
                  </a:ext>
                </a:extLst>
              </p14:cNvPr>
              <p14:cNvContentPartPr/>
              <p14:nvPr/>
            </p14:nvContentPartPr>
            <p14:xfrm>
              <a:off x="-1860825" y="2448891"/>
              <a:ext cx="13804" cy="13804"/>
            </p14:xfrm>
          </p:contentPart>
        </mc:Choice>
        <mc:Fallback xmlns="">
          <p:pic>
            <p:nvPicPr>
              <p:cNvPr id="6" name="Ink 5">
                <a:extLst>
                  <a:ext uri="{FF2B5EF4-FFF2-40B4-BE49-F238E27FC236}">
                    <a16:creationId xmlns:a16="http://schemas.microsoft.com/office/drawing/2014/main" id="{AF563847-921C-45E5-850A-A7DFBD07B163}"/>
                  </a:ext>
                </a:extLst>
              </p:cNvPr>
              <p:cNvPicPr/>
              <p:nvPr/>
            </p:nvPicPr>
            <p:blipFill>
              <a:blip r:embed="rId4"/>
              <a:stretch>
                <a:fillRect/>
              </a:stretch>
            </p:blipFill>
            <p:spPr>
              <a:xfrm>
                <a:off x="-2551025" y="1758691"/>
                <a:ext cx="1380400" cy="1380400"/>
              </a:xfrm>
              <a:prstGeom prst="rect">
                <a:avLst/>
              </a:prstGeom>
            </p:spPr>
          </p:pic>
        </mc:Fallback>
      </mc:AlternateContent>
      <p:grpSp>
        <p:nvGrpSpPr>
          <p:cNvPr id="11" name="Group 10">
            <a:extLst>
              <a:ext uri="{FF2B5EF4-FFF2-40B4-BE49-F238E27FC236}">
                <a16:creationId xmlns:a16="http://schemas.microsoft.com/office/drawing/2014/main" id="{464CE1F7-AD57-737F-CC75-F4640325A971}"/>
              </a:ext>
            </a:extLst>
          </p:cNvPr>
          <p:cNvGrpSpPr/>
          <p:nvPr/>
        </p:nvGrpSpPr>
        <p:grpSpPr>
          <a:xfrm>
            <a:off x="-2720" y="0"/>
            <a:ext cx="3567600" cy="6858000"/>
            <a:chOff x="0" y="0"/>
            <a:chExt cx="3567600" cy="6858000"/>
          </a:xfrm>
        </p:grpSpPr>
        <p:sp>
          <p:nvSpPr>
            <p:cNvPr id="9" name="Text Placeholder 23">
              <a:extLst>
                <a:ext uri="{FF2B5EF4-FFF2-40B4-BE49-F238E27FC236}">
                  <a16:creationId xmlns:a16="http://schemas.microsoft.com/office/drawing/2014/main" id="{6E52F541-9437-D20A-BDA2-A92B32F187C5}"/>
                </a:ext>
              </a:extLst>
            </p:cNvPr>
            <p:cNvSpPr txBox="1">
              <a:spLocks/>
            </p:cNvSpPr>
            <p:nvPr/>
          </p:nvSpPr>
          <p:spPr>
            <a:xfrm>
              <a:off x="0" y="0"/>
              <a:ext cx="3567600" cy="6858000"/>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w="1905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800" kern="1200" smtClean="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AU"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endParaRPr lang="en-AU"/>
            </a:p>
          </p:txBody>
        </p:sp>
        <p:sp>
          <p:nvSpPr>
            <p:cNvPr id="3" name="TextBox 2">
              <a:extLst>
                <a:ext uri="{FF2B5EF4-FFF2-40B4-BE49-F238E27FC236}">
                  <a16:creationId xmlns:a16="http://schemas.microsoft.com/office/drawing/2014/main" id="{2371636B-AD27-F5AF-E6A1-A9D331CDFF31}"/>
                </a:ext>
              </a:extLst>
            </p:cNvPr>
            <p:cNvSpPr txBox="1"/>
            <p:nvPr/>
          </p:nvSpPr>
          <p:spPr>
            <a:xfrm>
              <a:off x="235491" y="4043821"/>
              <a:ext cx="30500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EXPLORATORY </a:t>
              </a:r>
              <a:endParaRPr lang="en-US"/>
            </a:p>
            <a:p>
              <a:pPr algn="ctr"/>
              <a:r>
                <a:rPr lang="en-US" sz="3200">
                  <a:solidFill>
                    <a:schemeClr val="bg1"/>
                  </a:solidFill>
                </a:rPr>
                <a:t>DATA </a:t>
              </a:r>
            </a:p>
            <a:p>
              <a:pPr algn="ctr"/>
              <a:r>
                <a:rPr lang="en-US" sz="3200">
                  <a:solidFill>
                    <a:schemeClr val="bg1"/>
                  </a:solidFill>
                </a:rPr>
                <a:t>ANALYSIS</a:t>
              </a:r>
            </a:p>
          </p:txBody>
        </p:sp>
        <p:pic>
          <p:nvPicPr>
            <p:cNvPr id="5" name="Graphic 4" descr="Contract with solid fill">
              <a:extLst>
                <a:ext uri="{FF2B5EF4-FFF2-40B4-BE49-F238E27FC236}">
                  <a16:creationId xmlns:a16="http://schemas.microsoft.com/office/drawing/2014/main" id="{0E506C44-468F-7100-82AC-66CE1524BA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3866" y="5990841"/>
              <a:ext cx="731520" cy="731520"/>
            </a:xfrm>
            <a:prstGeom prst="rect">
              <a:avLst/>
            </a:prstGeom>
          </p:spPr>
        </p:pic>
        <p:sp>
          <p:nvSpPr>
            <p:cNvPr id="10" name="Title 1">
              <a:extLst>
                <a:ext uri="{FF2B5EF4-FFF2-40B4-BE49-F238E27FC236}">
                  <a16:creationId xmlns:a16="http://schemas.microsoft.com/office/drawing/2014/main" id="{9B0A101B-B586-4D92-CCB3-CB093DCCBB8D}"/>
                </a:ext>
              </a:extLst>
            </p:cNvPr>
            <p:cNvSpPr txBox="1">
              <a:spLocks/>
            </p:cNvSpPr>
            <p:nvPr/>
          </p:nvSpPr>
          <p:spPr>
            <a:xfrm>
              <a:off x="230213" y="1050682"/>
              <a:ext cx="3046759" cy="225001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400" u="sng">
                  <a:solidFill>
                    <a:srgbClr val="FFFFFF"/>
                  </a:solidFill>
                </a:rPr>
                <a:t>Research Area 2:</a:t>
              </a:r>
              <a:br>
                <a:rPr lang="en-US" sz="3400" u="sng"/>
              </a:br>
              <a:r>
                <a:rPr lang="en-US" sz="3400" b="1">
                  <a:solidFill>
                    <a:srgbClr val="FFFFFF"/>
                  </a:solidFill>
                </a:rPr>
                <a:t>How people from different suburbs use public transport?</a:t>
              </a:r>
            </a:p>
          </p:txBody>
        </p:sp>
      </p:grpSp>
      <p:grpSp>
        <p:nvGrpSpPr>
          <p:cNvPr id="15" name="Group 14">
            <a:extLst>
              <a:ext uri="{FF2B5EF4-FFF2-40B4-BE49-F238E27FC236}">
                <a16:creationId xmlns:a16="http://schemas.microsoft.com/office/drawing/2014/main" id="{9B52ACCC-259E-19CE-F37A-E9FB3FFF931B}"/>
              </a:ext>
            </a:extLst>
          </p:cNvPr>
          <p:cNvGrpSpPr/>
          <p:nvPr/>
        </p:nvGrpSpPr>
        <p:grpSpPr>
          <a:xfrm>
            <a:off x="4194776" y="270150"/>
            <a:ext cx="7527853" cy="2186683"/>
            <a:chOff x="631911" y="1413150"/>
            <a:chExt cx="7663951" cy="2186683"/>
          </a:xfrm>
        </p:grpSpPr>
        <p:sp>
          <p:nvSpPr>
            <p:cNvPr id="14" name="Rectangle 13">
              <a:extLst>
                <a:ext uri="{FF2B5EF4-FFF2-40B4-BE49-F238E27FC236}">
                  <a16:creationId xmlns:a16="http://schemas.microsoft.com/office/drawing/2014/main" id="{9C869785-4EE0-0207-80D5-2BF045B94D9F}"/>
                </a:ext>
              </a:extLst>
            </p:cNvPr>
            <p:cNvSpPr/>
            <p:nvPr/>
          </p:nvSpPr>
          <p:spPr>
            <a:xfrm>
              <a:off x="631911" y="1413150"/>
              <a:ext cx="7663951" cy="21866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8CD1276-07C2-1001-FED0-5E7C9DE91724}"/>
                </a:ext>
              </a:extLst>
            </p:cNvPr>
            <p:cNvSpPr txBox="1"/>
            <p:nvPr/>
          </p:nvSpPr>
          <p:spPr>
            <a:xfrm>
              <a:off x="801517" y="1440339"/>
              <a:ext cx="679625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cs typeface="Arial"/>
                </a:rPr>
                <a:t>Purpose</a:t>
              </a:r>
              <a:r>
                <a:rPr lang="en-US" sz="2000">
                  <a:solidFill>
                    <a:schemeClr val="bg1"/>
                  </a:solidFill>
                  <a:cs typeface="Arial"/>
                </a:rPr>
                <a:t> : Understand how people are commuting from different suburbs using public transport</a:t>
              </a:r>
              <a:endParaRPr lang="en-US">
                <a:solidFill>
                  <a:schemeClr val="bg1"/>
                </a:solidFill>
              </a:endParaRPr>
            </a:p>
            <a:p>
              <a:pPr marL="685800" lvl="2" indent="-228600">
                <a:buFont typeface="Wingdings"/>
                <a:buChar char="§"/>
              </a:pPr>
              <a:r>
                <a:rPr lang="en-US" sz="2000">
                  <a:solidFill>
                    <a:schemeClr val="bg1"/>
                  </a:solidFill>
                  <a:cs typeface="Arial"/>
                </a:rPr>
                <a:t>Transport Type? </a:t>
              </a:r>
              <a:r>
                <a:rPr lang="en-US" sz="2000" i="1">
                  <a:solidFill>
                    <a:schemeClr val="bg1"/>
                  </a:solidFill>
                  <a:cs typeface="Arial"/>
                </a:rPr>
                <a:t>E.g. Bus/Train/Ferry</a:t>
              </a:r>
              <a:r>
                <a:rPr lang="en-US" sz="2000">
                  <a:solidFill>
                    <a:schemeClr val="bg1"/>
                  </a:solidFill>
                  <a:cs typeface="Arial"/>
                </a:rPr>
                <a:t>​</a:t>
              </a:r>
            </a:p>
            <a:p>
              <a:pPr marL="685800" lvl="2" indent="-228600">
                <a:buFont typeface="Wingdings"/>
                <a:buChar char="§"/>
              </a:pPr>
              <a:r>
                <a:rPr lang="en-US" sz="2000">
                  <a:solidFill>
                    <a:schemeClr val="bg1"/>
                  </a:solidFill>
                  <a:cs typeface="Arial"/>
                </a:rPr>
                <a:t>Transport Route?  </a:t>
              </a:r>
              <a:r>
                <a:rPr lang="en-US" sz="2000" i="1">
                  <a:solidFill>
                    <a:schemeClr val="bg1"/>
                  </a:solidFill>
                  <a:cs typeface="Arial"/>
                </a:rPr>
                <a:t>E.g. Bus 412</a:t>
              </a:r>
              <a:r>
                <a:rPr lang="en-US" sz="2000">
                  <a:solidFill>
                    <a:schemeClr val="bg1"/>
                  </a:solidFill>
                  <a:cs typeface="Arial"/>
                </a:rPr>
                <a:t>​</a:t>
              </a:r>
            </a:p>
            <a:p>
              <a:pPr marL="685800" lvl="2" indent="-228600">
                <a:buFont typeface="Wingdings"/>
                <a:buChar char="§"/>
              </a:pPr>
              <a:r>
                <a:rPr lang="en-US" sz="2000">
                  <a:solidFill>
                    <a:schemeClr val="bg1"/>
                  </a:solidFill>
                  <a:cs typeface="Arial"/>
                </a:rPr>
                <a:t>How many transfers made?​</a:t>
              </a:r>
            </a:p>
            <a:p>
              <a:pPr marL="685800" lvl="2" indent="-228600">
                <a:buFont typeface="Wingdings"/>
                <a:buChar char="§"/>
              </a:pPr>
              <a:r>
                <a:rPr lang="en-US" sz="2000">
                  <a:solidFill>
                    <a:schemeClr val="bg1"/>
                  </a:solidFill>
                  <a:cs typeface="Arial"/>
                </a:rPr>
                <a:t>Popular routes/stops?</a:t>
              </a:r>
            </a:p>
          </p:txBody>
        </p:sp>
      </p:grpSp>
      <p:grpSp>
        <p:nvGrpSpPr>
          <p:cNvPr id="18" name="Group 17">
            <a:extLst>
              <a:ext uri="{FF2B5EF4-FFF2-40B4-BE49-F238E27FC236}">
                <a16:creationId xmlns:a16="http://schemas.microsoft.com/office/drawing/2014/main" id="{9D74447A-08CE-0355-E8D0-12420A571C34}"/>
              </a:ext>
            </a:extLst>
          </p:cNvPr>
          <p:cNvGrpSpPr/>
          <p:nvPr/>
        </p:nvGrpSpPr>
        <p:grpSpPr>
          <a:xfrm>
            <a:off x="4186811" y="3001345"/>
            <a:ext cx="7544808" cy="3391198"/>
            <a:chOff x="623946" y="3001345"/>
            <a:chExt cx="7544808" cy="3391198"/>
          </a:xfrm>
        </p:grpSpPr>
        <p:pic>
          <p:nvPicPr>
            <p:cNvPr id="13" name="Picture 12" descr="A screenshot of a computer&#10;&#10;AI-generated content may be incorrect.">
              <a:extLst>
                <a:ext uri="{FF2B5EF4-FFF2-40B4-BE49-F238E27FC236}">
                  <a16:creationId xmlns:a16="http://schemas.microsoft.com/office/drawing/2014/main" id="{31D96E5C-21A5-1C07-66DA-A7EAEF9D2331}"/>
                </a:ext>
              </a:extLst>
            </p:cNvPr>
            <p:cNvPicPr>
              <a:picLocks noChangeAspect="1"/>
            </p:cNvPicPr>
            <p:nvPr/>
          </p:nvPicPr>
          <p:blipFill>
            <a:blip r:embed="rId7"/>
            <a:stretch>
              <a:fillRect/>
            </a:stretch>
          </p:blipFill>
          <p:spPr>
            <a:xfrm>
              <a:off x="623946" y="3939727"/>
              <a:ext cx="7533760" cy="2452816"/>
            </a:xfrm>
            <a:prstGeom prst="rect">
              <a:avLst/>
            </a:prstGeom>
          </p:spPr>
        </p:pic>
        <p:sp>
          <p:nvSpPr>
            <p:cNvPr id="16" name="Rectangle 15">
              <a:extLst>
                <a:ext uri="{FF2B5EF4-FFF2-40B4-BE49-F238E27FC236}">
                  <a16:creationId xmlns:a16="http://schemas.microsoft.com/office/drawing/2014/main" id="{BE8128F0-0366-9849-2109-E40540A8C8EA}"/>
                </a:ext>
              </a:extLst>
            </p:cNvPr>
            <p:cNvSpPr/>
            <p:nvPr/>
          </p:nvSpPr>
          <p:spPr>
            <a:xfrm>
              <a:off x="626780" y="3001345"/>
              <a:ext cx="7541974" cy="90736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C6C50FE-019C-30A4-26A8-E76D370E54E9}"/>
              </a:ext>
            </a:extLst>
          </p:cNvPr>
          <p:cNvSpPr txBox="1"/>
          <p:nvPr/>
        </p:nvSpPr>
        <p:spPr>
          <a:xfrm>
            <a:off x="4362109" y="3215000"/>
            <a:ext cx="71777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E.g. Top 1% of Trips for Brisbane City</a:t>
            </a:r>
          </a:p>
        </p:txBody>
      </p:sp>
    </p:spTree>
    <p:extLst>
      <p:ext uri="{BB962C8B-B14F-4D97-AF65-F5344CB8AC3E}">
        <p14:creationId xmlns:p14="http://schemas.microsoft.com/office/powerpoint/2010/main" val="403686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3">
            <a:extLst>
              <a:ext uri="{FF2B5EF4-FFF2-40B4-BE49-F238E27FC236}">
                <a16:creationId xmlns:a16="http://schemas.microsoft.com/office/drawing/2014/main" id="{44EFA573-8FB4-3DC6-FE35-2B4910389A18}"/>
              </a:ext>
            </a:extLst>
          </p:cNvPr>
          <p:cNvSpPr txBox="1">
            <a:spLocks/>
          </p:cNvSpPr>
          <p:nvPr/>
        </p:nvSpPr>
        <p:spPr>
          <a:xfrm rot="5400000">
            <a:off x="5521477" y="-5877910"/>
            <a:ext cx="1107736" cy="12224197"/>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w="1905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800" kern="1200" smtClean="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AU"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endParaRPr lang="en-AU"/>
          </a:p>
        </p:txBody>
      </p:sp>
      <p:sp>
        <p:nvSpPr>
          <p:cNvPr id="2" name="Title 1">
            <a:extLst>
              <a:ext uri="{FF2B5EF4-FFF2-40B4-BE49-F238E27FC236}">
                <a16:creationId xmlns:a16="http://schemas.microsoft.com/office/drawing/2014/main" id="{7B337D2F-1BD1-C478-A522-C3704E3F735D}"/>
              </a:ext>
            </a:extLst>
          </p:cNvPr>
          <p:cNvSpPr>
            <a:spLocks noGrp="1"/>
          </p:cNvSpPr>
          <p:nvPr>
            <p:ph type="title"/>
          </p:nvPr>
        </p:nvSpPr>
        <p:spPr>
          <a:xfrm>
            <a:off x="490025" y="230087"/>
            <a:ext cx="4946599" cy="449221"/>
          </a:xfrm>
        </p:spPr>
        <p:txBody>
          <a:bodyPr>
            <a:normAutofit fontScale="90000"/>
          </a:bodyPr>
          <a:lstStyle/>
          <a:p>
            <a:r>
              <a:rPr lang="en-US">
                <a:solidFill>
                  <a:schemeClr val="bg1"/>
                </a:solidFill>
              </a:rPr>
              <a:t>E.g. Suburb Sherwood</a:t>
            </a:r>
          </a:p>
        </p:txBody>
      </p:sp>
      <p:pic>
        <p:nvPicPr>
          <p:cNvPr id="4" name="Content Placeholder 3" descr="A map with a blue line&#10;&#10;AI-generated content may be incorrect.">
            <a:extLst>
              <a:ext uri="{FF2B5EF4-FFF2-40B4-BE49-F238E27FC236}">
                <a16:creationId xmlns:a16="http://schemas.microsoft.com/office/drawing/2014/main" id="{C2882618-99EB-DD27-A82E-B9A555EB2A2A}"/>
              </a:ext>
            </a:extLst>
          </p:cNvPr>
          <p:cNvPicPr>
            <a:picLocks noGrp="1" noChangeAspect="1"/>
          </p:cNvPicPr>
          <p:nvPr>
            <p:ph idx="1"/>
          </p:nvPr>
        </p:nvPicPr>
        <p:blipFill>
          <a:blip r:embed="rId2"/>
          <a:stretch>
            <a:fillRect/>
          </a:stretch>
        </p:blipFill>
        <p:spPr>
          <a:xfrm>
            <a:off x="567814" y="954923"/>
            <a:ext cx="4938907" cy="4351338"/>
          </a:xfrm>
          <a:ln w="28575">
            <a:solidFill>
              <a:schemeClr val="tx1"/>
            </a:solidFill>
          </a:ln>
        </p:spPr>
      </p:pic>
      <p:pic>
        <p:nvPicPr>
          <p:cNvPr id="6" name="Picture 5" descr="A black screen with white text&#10;&#10;AI-generated content may be incorrect.">
            <a:extLst>
              <a:ext uri="{FF2B5EF4-FFF2-40B4-BE49-F238E27FC236}">
                <a16:creationId xmlns:a16="http://schemas.microsoft.com/office/drawing/2014/main" id="{E957F529-A5F1-74BE-593F-7D4A89FBC751}"/>
              </a:ext>
            </a:extLst>
          </p:cNvPr>
          <p:cNvPicPr>
            <a:picLocks noChangeAspect="1"/>
          </p:cNvPicPr>
          <p:nvPr/>
        </p:nvPicPr>
        <p:blipFill>
          <a:blip r:embed="rId3"/>
          <a:stretch>
            <a:fillRect/>
          </a:stretch>
        </p:blipFill>
        <p:spPr>
          <a:xfrm>
            <a:off x="475184" y="5416030"/>
            <a:ext cx="5111760" cy="457301"/>
          </a:xfrm>
          <a:prstGeom prst="rect">
            <a:avLst/>
          </a:prstGeom>
        </p:spPr>
      </p:pic>
      <p:pic>
        <p:nvPicPr>
          <p:cNvPr id="7" name="Picture 6" descr="A map of a city">
            <a:extLst>
              <a:ext uri="{FF2B5EF4-FFF2-40B4-BE49-F238E27FC236}">
                <a16:creationId xmlns:a16="http://schemas.microsoft.com/office/drawing/2014/main" id="{7BA815D5-8784-AA5B-587C-B12F40A10679}"/>
              </a:ext>
            </a:extLst>
          </p:cNvPr>
          <p:cNvPicPr>
            <a:picLocks noChangeAspect="1"/>
          </p:cNvPicPr>
          <p:nvPr/>
        </p:nvPicPr>
        <p:blipFill>
          <a:blip r:embed="rId4"/>
          <a:stretch>
            <a:fillRect/>
          </a:stretch>
        </p:blipFill>
        <p:spPr>
          <a:xfrm>
            <a:off x="6535458" y="958714"/>
            <a:ext cx="4952587" cy="4354287"/>
          </a:xfrm>
          <a:prstGeom prst="rect">
            <a:avLst/>
          </a:prstGeom>
          <a:ln w="28575">
            <a:solidFill>
              <a:schemeClr val="tx1"/>
            </a:solidFill>
          </a:ln>
        </p:spPr>
      </p:pic>
      <p:pic>
        <p:nvPicPr>
          <p:cNvPr id="8" name="Picture 7" descr="A screenshot of a train schedule&#10;&#10;AI-generated content may be incorrect.">
            <a:extLst>
              <a:ext uri="{FF2B5EF4-FFF2-40B4-BE49-F238E27FC236}">
                <a16:creationId xmlns:a16="http://schemas.microsoft.com/office/drawing/2014/main" id="{28842333-6A4A-F5F3-31D5-DBBAAD4A43E8}"/>
              </a:ext>
            </a:extLst>
          </p:cNvPr>
          <p:cNvPicPr>
            <a:picLocks noChangeAspect="1"/>
          </p:cNvPicPr>
          <p:nvPr/>
        </p:nvPicPr>
        <p:blipFill>
          <a:blip r:embed="rId5"/>
          <a:stretch>
            <a:fillRect/>
          </a:stretch>
        </p:blipFill>
        <p:spPr>
          <a:xfrm>
            <a:off x="6086901" y="5412372"/>
            <a:ext cx="5856619" cy="1341784"/>
          </a:xfrm>
          <a:prstGeom prst="rect">
            <a:avLst/>
          </a:prstGeom>
        </p:spPr>
      </p:pic>
      <p:pic>
        <p:nvPicPr>
          <p:cNvPr id="15" name="Graphic 14" descr="Contract with solid fill">
            <a:extLst>
              <a:ext uri="{FF2B5EF4-FFF2-40B4-BE49-F238E27FC236}">
                <a16:creationId xmlns:a16="http://schemas.microsoft.com/office/drawing/2014/main" id="{DECB1384-5B11-F443-4925-ED191D10D1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37211" y="-95829"/>
            <a:ext cx="731520" cy="731520"/>
          </a:xfrm>
          <a:prstGeom prst="rect">
            <a:avLst/>
          </a:prstGeom>
        </p:spPr>
      </p:pic>
    </p:spTree>
    <p:extLst>
      <p:ext uri="{BB962C8B-B14F-4D97-AF65-F5344CB8AC3E}">
        <p14:creationId xmlns:p14="http://schemas.microsoft.com/office/powerpoint/2010/main" val="273470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6E4B5C-F99B-B988-DC6C-73196EC76FAE}"/>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6163AFF-EFDA-61FA-E8A7-42D2757FC754}"/>
              </a:ext>
            </a:extLst>
          </p:cNvPr>
          <p:cNvGrpSpPr/>
          <p:nvPr/>
        </p:nvGrpSpPr>
        <p:grpSpPr>
          <a:xfrm>
            <a:off x="-2720" y="0"/>
            <a:ext cx="3567600" cy="6858000"/>
            <a:chOff x="0" y="0"/>
            <a:chExt cx="3567600" cy="6858000"/>
          </a:xfrm>
        </p:grpSpPr>
        <p:sp>
          <p:nvSpPr>
            <p:cNvPr id="3" name="Text Placeholder 23">
              <a:extLst>
                <a:ext uri="{FF2B5EF4-FFF2-40B4-BE49-F238E27FC236}">
                  <a16:creationId xmlns:a16="http://schemas.microsoft.com/office/drawing/2014/main" id="{844BF275-6980-794B-13B1-A1C99EC6E756}"/>
                </a:ext>
              </a:extLst>
            </p:cNvPr>
            <p:cNvSpPr txBox="1">
              <a:spLocks/>
            </p:cNvSpPr>
            <p:nvPr/>
          </p:nvSpPr>
          <p:spPr>
            <a:xfrm>
              <a:off x="0" y="0"/>
              <a:ext cx="3567600" cy="6858000"/>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w="1905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800" kern="1200" smtClean="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AU"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endParaRPr lang="en-AU"/>
            </a:p>
          </p:txBody>
        </p:sp>
        <p:sp>
          <p:nvSpPr>
            <p:cNvPr id="5" name="TextBox 4">
              <a:extLst>
                <a:ext uri="{FF2B5EF4-FFF2-40B4-BE49-F238E27FC236}">
                  <a16:creationId xmlns:a16="http://schemas.microsoft.com/office/drawing/2014/main" id="{AAD78C79-CD37-89B1-B0BF-C642A68802ED}"/>
                </a:ext>
              </a:extLst>
            </p:cNvPr>
            <p:cNvSpPr txBox="1"/>
            <p:nvPr/>
          </p:nvSpPr>
          <p:spPr>
            <a:xfrm>
              <a:off x="235491" y="4043821"/>
              <a:ext cx="30500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EXPLORATORY </a:t>
              </a:r>
              <a:endParaRPr lang="en-US"/>
            </a:p>
            <a:p>
              <a:pPr algn="ctr"/>
              <a:r>
                <a:rPr lang="en-US" sz="3200">
                  <a:solidFill>
                    <a:schemeClr val="bg1"/>
                  </a:solidFill>
                </a:rPr>
                <a:t>DATA </a:t>
              </a:r>
            </a:p>
            <a:p>
              <a:pPr algn="ctr"/>
              <a:r>
                <a:rPr lang="en-US" sz="3200">
                  <a:solidFill>
                    <a:schemeClr val="bg1"/>
                  </a:solidFill>
                </a:rPr>
                <a:t>ANALYSIS</a:t>
              </a:r>
            </a:p>
          </p:txBody>
        </p:sp>
        <p:pic>
          <p:nvPicPr>
            <p:cNvPr id="7" name="Graphic 6" descr="Contract with solid fill">
              <a:extLst>
                <a:ext uri="{FF2B5EF4-FFF2-40B4-BE49-F238E27FC236}">
                  <a16:creationId xmlns:a16="http://schemas.microsoft.com/office/drawing/2014/main" id="{C2626781-2892-4788-BE7B-28BC0B343E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3866" y="5990841"/>
              <a:ext cx="731520" cy="731520"/>
            </a:xfrm>
            <a:prstGeom prst="rect">
              <a:avLst/>
            </a:prstGeom>
          </p:spPr>
        </p:pic>
        <p:sp>
          <p:nvSpPr>
            <p:cNvPr id="8" name="Title 1">
              <a:extLst>
                <a:ext uri="{FF2B5EF4-FFF2-40B4-BE49-F238E27FC236}">
                  <a16:creationId xmlns:a16="http://schemas.microsoft.com/office/drawing/2014/main" id="{1AB5C1DB-09D4-4454-B699-2982D2349680}"/>
                </a:ext>
              </a:extLst>
            </p:cNvPr>
            <p:cNvSpPr txBox="1">
              <a:spLocks/>
            </p:cNvSpPr>
            <p:nvPr/>
          </p:nvSpPr>
          <p:spPr>
            <a:xfrm>
              <a:off x="230213" y="1050682"/>
              <a:ext cx="3046759" cy="225001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400" u="sng">
                  <a:solidFill>
                    <a:srgbClr val="FFFFFF"/>
                  </a:solidFill>
                </a:rPr>
                <a:t>Research Area 2:</a:t>
              </a:r>
              <a:br>
                <a:rPr lang="en-US" sz="3400" u="sng"/>
              </a:br>
              <a:r>
                <a:rPr lang="en-US" sz="3400" b="1">
                  <a:solidFill>
                    <a:srgbClr val="FFFFFF"/>
                  </a:solidFill>
                </a:rPr>
                <a:t>How people from different suburbs use public transport?</a:t>
              </a:r>
            </a:p>
          </p:txBody>
        </p:sp>
      </p:grpSp>
      <p:pic>
        <p:nvPicPr>
          <p:cNvPr id="2" name="Picture 1" descr="A graph showing a line of bus trips&#10;&#10;AI-generated content may be incorrect.">
            <a:extLst>
              <a:ext uri="{FF2B5EF4-FFF2-40B4-BE49-F238E27FC236}">
                <a16:creationId xmlns:a16="http://schemas.microsoft.com/office/drawing/2014/main" id="{372FB748-4CDC-5D38-828B-B23A92EC27C0}"/>
              </a:ext>
            </a:extLst>
          </p:cNvPr>
          <p:cNvPicPr>
            <a:picLocks noChangeAspect="1"/>
          </p:cNvPicPr>
          <p:nvPr/>
        </p:nvPicPr>
        <p:blipFill>
          <a:blip r:embed="rId4"/>
          <a:stretch>
            <a:fillRect/>
          </a:stretch>
        </p:blipFill>
        <p:spPr>
          <a:xfrm>
            <a:off x="4579970" y="44397"/>
            <a:ext cx="5952068" cy="3376886"/>
          </a:xfrm>
          <a:prstGeom prst="rect">
            <a:avLst/>
          </a:prstGeom>
        </p:spPr>
      </p:pic>
      <p:pic>
        <p:nvPicPr>
          <p:cNvPr id="4" name="Picture 3" descr="A chart of a bus service&#10;&#10;AI-generated content may be incorrect.">
            <a:extLst>
              <a:ext uri="{FF2B5EF4-FFF2-40B4-BE49-F238E27FC236}">
                <a16:creationId xmlns:a16="http://schemas.microsoft.com/office/drawing/2014/main" id="{306E6648-7FF8-CDEA-AB0B-F6331DC11218}"/>
              </a:ext>
            </a:extLst>
          </p:cNvPr>
          <p:cNvPicPr>
            <a:picLocks noChangeAspect="1"/>
          </p:cNvPicPr>
          <p:nvPr/>
        </p:nvPicPr>
        <p:blipFill>
          <a:blip r:embed="rId5"/>
          <a:stretch>
            <a:fillRect/>
          </a:stretch>
        </p:blipFill>
        <p:spPr>
          <a:xfrm>
            <a:off x="4881188" y="3431735"/>
            <a:ext cx="6196854" cy="3411431"/>
          </a:xfrm>
          <a:prstGeom prst="rect">
            <a:avLst/>
          </a:prstGeom>
        </p:spPr>
      </p:pic>
    </p:spTree>
    <p:extLst>
      <p:ext uri="{BB962C8B-B14F-4D97-AF65-F5344CB8AC3E}">
        <p14:creationId xmlns:p14="http://schemas.microsoft.com/office/powerpoint/2010/main" val="427407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4DF28D3C-96EA-9C48-5AB9-C8257576778E}"/>
              </a:ext>
            </a:extLst>
          </p:cNvPr>
          <p:cNvSpPr>
            <a:spLocks noGrp="1"/>
          </p:cNvSpPr>
          <p:nvPr>
            <p:ph type="body" sz="quarter" idx="14"/>
          </p:nvPr>
        </p:nvSpPr>
        <p:spPr>
          <a:xfrm>
            <a:off x="-632" y="6000"/>
            <a:ext cx="3637952" cy="6850455"/>
          </a:xfrm>
        </p:spPr>
        <p:txBody>
          <a:bodyPr/>
          <a:lstStyle/>
          <a:p>
            <a:pPr marL="0" indent="0">
              <a:buNone/>
            </a:pPr>
            <a:endParaRPr lang="vi-VN">
              <a:cs typeface="Arial" panose="020B0604020202020204" pitchFamily="34" charset="0"/>
            </a:endParaRPr>
          </a:p>
        </p:txBody>
      </p:sp>
      <p:sp>
        <p:nvSpPr>
          <p:cNvPr id="9" name="Text Placeholder 6">
            <a:extLst>
              <a:ext uri="{FF2B5EF4-FFF2-40B4-BE49-F238E27FC236}">
                <a16:creationId xmlns:a16="http://schemas.microsoft.com/office/drawing/2014/main" id="{98502945-5497-4972-8A04-2F5AE3359674}"/>
              </a:ext>
            </a:extLst>
          </p:cNvPr>
          <p:cNvSpPr>
            <a:spLocks noGrp="1"/>
          </p:cNvSpPr>
          <p:nvPr/>
        </p:nvSpPr>
        <p:spPr>
          <a:xfrm>
            <a:off x="365448" y="980260"/>
            <a:ext cx="2952427" cy="511422"/>
          </a:xfrm>
          <a:prstGeom prst="rect">
            <a:avLst/>
          </a:prstGeom>
          <a:noFill/>
        </p:spPr>
        <p:txBody>
          <a:bodyPr vert="horz" wrap="square" lIns="0" tIns="0" rIns="0" bIns="0" rtlCol="0" anchor="t">
            <a:spAutoFit/>
          </a:bodyPr>
          <a:lstStyle>
            <a:defPPr>
              <a:defRPr lang="en-US"/>
            </a:defPPr>
            <a:lvl1pPr marL="228600" indent="-228600" algn="l" defTabSz="914400" rtl="0" eaLnBrk="1" latinLnBrk="0" hangingPunct="1">
              <a:lnSpc>
                <a:spcPct val="80000"/>
              </a:lnSpc>
              <a:spcBef>
                <a:spcPts val="1000"/>
              </a:spcBef>
              <a:buFont typeface="Arial" panose="020B0604020202020204" pitchFamily="34" charset="0"/>
              <a:buChar char="•"/>
              <a:defRPr lang="en-US" sz="5400" b="0" kern="1200" spc="0" baseline="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4000">
              <a:solidFill>
                <a:srgbClr val="FFFFFF"/>
              </a:solidFill>
              <a:latin typeface="Aptos"/>
              <a:cs typeface="Arial"/>
            </a:endParaRPr>
          </a:p>
        </p:txBody>
      </p:sp>
      <p:sp>
        <p:nvSpPr>
          <p:cNvPr id="16" name="TextBox 4">
            <a:extLst>
              <a:ext uri="{FF2B5EF4-FFF2-40B4-BE49-F238E27FC236}">
                <a16:creationId xmlns:a16="http://schemas.microsoft.com/office/drawing/2014/main" id="{EE0695F2-6A20-6256-F4EE-9C228F26AA73}"/>
              </a:ext>
            </a:extLst>
          </p:cNvPr>
          <p:cNvSpPr txBox="1"/>
          <p:nvPr/>
        </p:nvSpPr>
        <p:spPr>
          <a:xfrm>
            <a:off x="214771" y="4175821"/>
            <a:ext cx="305005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MAKING THE DATA CONFESS</a:t>
            </a:r>
          </a:p>
        </p:txBody>
      </p:sp>
      <p:sp>
        <p:nvSpPr>
          <p:cNvPr id="18" name="Title 1">
            <a:extLst>
              <a:ext uri="{FF2B5EF4-FFF2-40B4-BE49-F238E27FC236}">
                <a16:creationId xmlns:a16="http://schemas.microsoft.com/office/drawing/2014/main" id="{BE705E8C-BA22-7200-FDDC-0DC9332F244A}"/>
              </a:ext>
            </a:extLst>
          </p:cNvPr>
          <p:cNvSpPr txBox="1">
            <a:spLocks/>
          </p:cNvSpPr>
          <p:nvPr/>
        </p:nvSpPr>
        <p:spPr>
          <a:xfrm>
            <a:off x="-507" y="1176682"/>
            <a:ext cx="3478759" cy="225601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400" u="sng">
                <a:solidFill>
                  <a:srgbClr val="FFFFFF"/>
                </a:solidFill>
              </a:rPr>
              <a:t>Research Area 3:</a:t>
            </a:r>
            <a:br>
              <a:rPr lang="en-US" sz="3400" u="sng"/>
            </a:br>
            <a:r>
              <a:rPr lang="en-US" sz="2900" b="1">
                <a:solidFill>
                  <a:srgbClr val="FFFFFF"/>
                </a:solidFill>
              </a:rPr>
              <a:t>Passenger Demand Forecasting </a:t>
            </a:r>
            <a:endParaRPr lang="vi-VN" sz="2900">
              <a:latin typeface="Times New Roman"/>
              <a:cs typeface="Times New Roman"/>
            </a:endParaRPr>
          </a:p>
          <a:p>
            <a:pPr algn="r"/>
            <a:endParaRPr lang="en-US" sz="3400" b="1">
              <a:solidFill>
                <a:srgbClr val="FFFFFF"/>
              </a:solidFill>
            </a:endParaRPr>
          </a:p>
        </p:txBody>
      </p:sp>
      <p:sp>
        <p:nvSpPr>
          <p:cNvPr id="20" name="Content Placeholder 6">
            <a:extLst>
              <a:ext uri="{FF2B5EF4-FFF2-40B4-BE49-F238E27FC236}">
                <a16:creationId xmlns:a16="http://schemas.microsoft.com/office/drawing/2014/main" id="{B11C2C01-2CF0-29FE-BA8C-749C2CB9AF17}"/>
              </a:ext>
            </a:extLst>
          </p:cNvPr>
          <p:cNvSpPr txBox="1">
            <a:spLocks/>
          </p:cNvSpPr>
          <p:nvPr/>
        </p:nvSpPr>
        <p:spPr>
          <a:xfrm>
            <a:off x="4143377" y="402976"/>
            <a:ext cx="3624549" cy="1866086"/>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AU" sz="1400" b="1">
                <a:solidFill>
                  <a:schemeClr val="accent1"/>
                </a:solidFill>
                <a:latin typeface="Arial"/>
                <a:ea typeface="+mn-lt"/>
                <a:cs typeface="Arial"/>
              </a:rPr>
              <a:t>Training Setup</a:t>
            </a:r>
            <a:endParaRPr lang="vi-VN" sz="1400">
              <a:solidFill>
                <a:schemeClr val="accent1"/>
              </a:solidFill>
              <a:latin typeface="Arial"/>
              <a:cs typeface="Arial"/>
            </a:endParaRPr>
          </a:p>
          <a:p>
            <a:pPr marL="0" indent="0">
              <a:buFont typeface="Arial" panose="020B0604020202020204" pitchFamily="34" charset="0"/>
              <a:buNone/>
            </a:pPr>
            <a:r>
              <a:rPr lang="en-AU" sz="1200">
                <a:solidFill>
                  <a:srgbClr val="2B1D37"/>
                </a:solidFill>
                <a:latin typeface="Arial"/>
                <a:ea typeface="+mn-lt"/>
                <a:cs typeface="Arial"/>
              </a:rPr>
              <a:t>All models were trained on a </a:t>
            </a:r>
            <a:r>
              <a:rPr lang="en-AU" sz="1200" err="1">
                <a:solidFill>
                  <a:srgbClr val="2B1D37"/>
                </a:solidFill>
                <a:latin typeface="Arial"/>
                <a:ea typeface="+mn-lt"/>
                <a:cs typeface="Arial"/>
              </a:rPr>
              <a:t>preprocessed</a:t>
            </a:r>
            <a:r>
              <a:rPr lang="en-AU" sz="1200">
                <a:solidFill>
                  <a:srgbClr val="2B1D37"/>
                </a:solidFill>
                <a:latin typeface="Arial"/>
                <a:ea typeface="+mn-lt"/>
                <a:cs typeface="Arial"/>
              </a:rPr>
              <a:t> and feature-engineered dataset that included:</a:t>
            </a:r>
            <a:endParaRPr lang="en-AU" sz="1200">
              <a:solidFill>
                <a:srgbClr val="2B1D37"/>
              </a:solidFill>
              <a:latin typeface="Arial"/>
              <a:cs typeface="Arial"/>
            </a:endParaRPr>
          </a:p>
          <a:p>
            <a:r>
              <a:rPr lang="en-AU" sz="1200">
                <a:solidFill>
                  <a:srgbClr val="2B1D37"/>
                </a:solidFill>
                <a:latin typeface="Arial"/>
                <a:ea typeface="+mn-lt"/>
                <a:cs typeface="Arial"/>
              </a:rPr>
              <a:t>Temporal features (day type, hour bucket, month)</a:t>
            </a:r>
            <a:endParaRPr lang="en-AU" sz="1200">
              <a:solidFill>
                <a:srgbClr val="2B1D37"/>
              </a:solidFill>
              <a:latin typeface="Arial"/>
              <a:cs typeface="Arial"/>
            </a:endParaRPr>
          </a:p>
          <a:p>
            <a:r>
              <a:rPr lang="en-AU" sz="1200">
                <a:solidFill>
                  <a:srgbClr val="2B1D37"/>
                </a:solidFill>
                <a:latin typeface="Arial"/>
                <a:ea typeface="+mn-lt"/>
                <a:cs typeface="Arial"/>
              </a:rPr>
              <a:t>Spatial identifiers (route, direction)</a:t>
            </a:r>
            <a:endParaRPr lang="en-AU" sz="1200">
              <a:solidFill>
                <a:srgbClr val="2B1D37"/>
              </a:solidFill>
              <a:latin typeface="Arial"/>
              <a:cs typeface="Arial"/>
            </a:endParaRPr>
          </a:p>
          <a:p>
            <a:r>
              <a:rPr lang="en-AU" sz="1200">
                <a:solidFill>
                  <a:srgbClr val="2B1D37"/>
                </a:solidFill>
                <a:latin typeface="Arial"/>
                <a:ea typeface="+mn-lt"/>
                <a:cs typeface="Arial"/>
              </a:rPr>
              <a:t>Historical trends (lagged passenger counts, rolling means, percentage changes)</a:t>
            </a:r>
          </a:p>
          <a:p>
            <a:pPr>
              <a:buFont typeface="Arial" panose="020B0604020202020204" pitchFamily="34" charset="0"/>
              <a:buNone/>
            </a:pPr>
            <a:endParaRPr lang="en-AU" sz="1200">
              <a:solidFill>
                <a:srgbClr val="51247A"/>
              </a:solidFill>
              <a:latin typeface="Arial"/>
              <a:cs typeface="Arial"/>
            </a:endParaRPr>
          </a:p>
          <a:p>
            <a:pPr marL="0" indent="0">
              <a:buFont typeface="Arial" panose="020B0604020202020204" pitchFamily="34" charset="0"/>
              <a:buNone/>
            </a:pPr>
            <a:endParaRPr lang="en-AU" sz="1200" b="1">
              <a:solidFill>
                <a:srgbClr val="51247A"/>
              </a:solidFill>
              <a:latin typeface="Arial"/>
              <a:cs typeface="Arial"/>
            </a:endParaRPr>
          </a:p>
        </p:txBody>
      </p:sp>
      <p:sp>
        <p:nvSpPr>
          <p:cNvPr id="22" name="Content Placeholder 7">
            <a:extLst>
              <a:ext uri="{FF2B5EF4-FFF2-40B4-BE49-F238E27FC236}">
                <a16:creationId xmlns:a16="http://schemas.microsoft.com/office/drawing/2014/main" id="{BE8A8037-E067-A4EF-CAC1-B4DC33B68973}"/>
              </a:ext>
            </a:extLst>
          </p:cNvPr>
          <p:cNvSpPr txBox="1">
            <a:spLocks/>
          </p:cNvSpPr>
          <p:nvPr/>
        </p:nvSpPr>
        <p:spPr>
          <a:xfrm>
            <a:off x="8375042" y="414976"/>
            <a:ext cx="3384549" cy="1842086"/>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400" b="1">
                <a:solidFill>
                  <a:schemeClr val="accent1"/>
                </a:solidFill>
                <a:latin typeface="Aptos"/>
                <a:ea typeface="+mn-lt"/>
                <a:cs typeface="Arial"/>
              </a:rPr>
              <a:t>Train-Test Split</a:t>
            </a:r>
            <a:endParaRPr lang="vi-VN" sz="1400" b="1">
              <a:solidFill>
                <a:schemeClr val="accent1"/>
              </a:solidFill>
              <a:latin typeface="Aptos"/>
              <a:cs typeface="Arial"/>
            </a:endParaRPr>
          </a:p>
          <a:p>
            <a:pPr marL="0" indent="0">
              <a:buFont typeface="Arial" panose="020B0604020202020204" pitchFamily="34" charset="0"/>
              <a:buNone/>
            </a:pPr>
            <a:r>
              <a:rPr lang="en-AU" sz="1200">
                <a:latin typeface="Aptos" panose="02110004020202020204"/>
                <a:ea typeface="+mn-lt"/>
                <a:cs typeface="Arial"/>
              </a:rPr>
              <a:t>To simulate real-world forecasting, the dataset was split chronologically:</a:t>
            </a:r>
            <a:endParaRPr lang="en-AU" sz="1200">
              <a:latin typeface="Aptos" panose="02110004020202020204"/>
              <a:cs typeface="Arial"/>
            </a:endParaRPr>
          </a:p>
          <a:p>
            <a:r>
              <a:rPr lang="en-AU" sz="1200" b="1">
                <a:latin typeface="Aptos" panose="02110004020202020204"/>
                <a:ea typeface="+mn-lt"/>
                <a:cs typeface="Arial"/>
              </a:rPr>
              <a:t>Training set: </a:t>
            </a:r>
            <a:r>
              <a:rPr lang="en-AU" sz="1200">
                <a:latin typeface="Aptos" panose="02110004020202020204"/>
                <a:ea typeface="+mn-lt"/>
                <a:cs typeface="Arial"/>
              </a:rPr>
              <a:t>All data from 2022 to 2024 (5820423 rows)</a:t>
            </a:r>
            <a:endParaRPr lang="en-AU" sz="1200">
              <a:latin typeface="Aptos" panose="02110004020202020204"/>
              <a:cs typeface="Arial"/>
            </a:endParaRPr>
          </a:p>
          <a:p>
            <a:r>
              <a:rPr lang="en-AU" sz="1200" b="1">
                <a:latin typeface="Aptos" panose="02110004020202020204"/>
                <a:ea typeface="+mn-lt"/>
                <a:cs typeface="Arial"/>
              </a:rPr>
              <a:t>Test set:</a:t>
            </a:r>
            <a:r>
              <a:rPr lang="en-AU" sz="1200">
                <a:latin typeface="Aptos" panose="02110004020202020204"/>
                <a:ea typeface="+mn-lt"/>
                <a:cs typeface="Arial"/>
              </a:rPr>
              <a:t> All data from 2025 (432883 rows)</a:t>
            </a:r>
            <a:endParaRPr lang="en-AU" sz="1200">
              <a:latin typeface="Aptos" panose="02110004020202020204"/>
              <a:cs typeface="Arial"/>
            </a:endParaRPr>
          </a:p>
          <a:p>
            <a:pPr marL="0" indent="0">
              <a:buFont typeface="Arial" panose="020B0604020202020204" pitchFamily="34" charset="0"/>
              <a:buNone/>
            </a:pPr>
            <a:endParaRPr lang="en-AU" sz="1200">
              <a:latin typeface="Aptos" panose="02110004020202020204"/>
              <a:cs typeface="Arial" panose="020B0604020202020204" pitchFamily="34" charset="0"/>
            </a:endParaRPr>
          </a:p>
          <a:p>
            <a:pPr marL="0" indent="0">
              <a:buFont typeface="Arial" panose="020B0604020202020204" pitchFamily="34" charset="0"/>
              <a:buNone/>
            </a:pPr>
            <a:endParaRPr lang="en-AU" sz="1200" b="1">
              <a:solidFill>
                <a:srgbClr val="51247A"/>
              </a:solidFill>
              <a:latin typeface="Arial"/>
              <a:cs typeface="Arial"/>
            </a:endParaRPr>
          </a:p>
        </p:txBody>
      </p:sp>
      <p:pic>
        <p:nvPicPr>
          <p:cNvPr id="23" name="Hình ảnh 22" descr="Ảnh có chứa văn bản, ảnh chụp màn hình, Phông chữ, số&#10;&#10;Nội dung do AI tạo ra có thể không chính xác.">
            <a:extLst>
              <a:ext uri="{FF2B5EF4-FFF2-40B4-BE49-F238E27FC236}">
                <a16:creationId xmlns:a16="http://schemas.microsoft.com/office/drawing/2014/main" id="{57B15899-635A-2AE5-CAA2-A6D8FF7B59B7}"/>
              </a:ext>
            </a:extLst>
          </p:cNvPr>
          <p:cNvPicPr>
            <a:picLocks noChangeAspect="1"/>
          </p:cNvPicPr>
          <p:nvPr/>
        </p:nvPicPr>
        <p:blipFill>
          <a:blip r:embed="rId2"/>
          <a:stretch>
            <a:fillRect/>
          </a:stretch>
        </p:blipFill>
        <p:spPr>
          <a:xfrm>
            <a:off x="3636000" y="2416400"/>
            <a:ext cx="8562000" cy="2031199"/>
          </a:xfrm>
          <a:prstGeom prst="rect">
            <a:avLst/>
          </a:prstGeom>
        </p:spPr>
      </p:pic>
      <p:sp>
        <p:nvSpPr>
          <p:cNvPr id="24" name="Hộp Văn bản 14">
            <a:extLst>
              <a:ext uri="{FF2B5EF4-FFF2-40B4-BE49-F238E27FC236}">
                <a16:creationId xmlns:a16="http://schemas.microsoft.com/office/drawing/2014/main" id="{53BF9472-8289-7E4F-FBE9-D403A70CE8E1}"/>
              </a:ext>
            </a:extLst>
          </p:cNvPr>
          <p:cNvSpPr txBox="1"/>
          <p:nvPr/>
        </p:nvSpPr>
        <p:spPr>
          <a:xfrm>
            <a:off x="4142400" y="4754399"/>
            <a:ext cx="6727200" cy="154131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600" b="1">
                <a:solidFill>
                  <a:schemeClr val="accent1"/>
                </a:solidFill>
                <a:latin typeface="Arial"/>
                <a:cs typeface="Arial"/>
              </a:rPr>
              <a:t>Model Selection Rationale</a:t>
            </a:r>
            <a:endParaRPr lang="vi-VN" sz="1600">
              <a:solidFill>
                <a:schemeClr val="accent1"/>
              </a:solidFill>
              <a:latin typeface="Arial"/>
              <a:cs typeface="Arial"/>
            </a:endParaRPr>
          </a:p>
          <a:p>
            <a:pPr>
              <a:lnSpc>
                <a:spcPct val="150000"/>
              </a:lnSpc>
            </a:pPr>
            <a:r>
              <a:rPr lang="en-US" sz="1200">
                <a:solidFill>
                  <a:srgbClr val="2B1D37"/>
                </a:solidFill>
                <a:latin typeface="Arial"/>
                <a:cs typeface="Arial"/>
              </a:rPr>
              <a:t>Four models were chosen to represent varying levels of complexity:</a:t>
            </a:r>
            <a:endParaRPr lang="en-US" sz="1200"/>
          </a:p>
          <a:p>
            <a:pPr marL="228600" indent="-228600">
              <a:lnSpc>
                <a:spcPct val="150000"/>
              </a:lnSpc>
              <a:buFont typeface=""/>
              <a:buChar char="•"/>
            </a:pPr>
            <a:r>
              <a:rPr lang="en-US" sz="1200" b="1">
                <a:solidFill>
                  <a:srgbClr val="2B1D37"/>
                </a:solidFill>
                <a:latin typeface="Arial"/>
                <a:cs typeface="Arial"/>
              </a:rPr>
              <a:t>Linear Regression, Decision Tree, </a:t>
            </a:r>
            <a:r>
              <a:rPr lang="en-US" sz="1200" b="1" err="1">
                <a:solidFill>
                  <a:srgbClr val="2B1D37"/>
                </a:solidFill>
                <a:latin typeface="Arial"/>
                <a:cs typeface="Arial"/>
              </a:rPr>
              <a:t>XGBoost</a:t>
            </a:r>
            <a:r>
              <a:rPr lang="en-US" sz="1200" b="1">
                <a:solidFill>
                  <a:srgbClr val="2B1D37"/>
                </a:solidFill>
                <a:latin typeface="Arial"/>
                <a:cs typeface="Arial"/>
              </a:rPr>
              <a:t>, </a:t>
            </a:r>
            <a:r>
              <a:rPr lang="en-US" sz="1200" b="1" err="1">
                <a:solidFill>
                  <a:srgbClr val="2B1D37"/>
                </a:solidFill>
                <a:latin typeface="Arial"/>
                <a:cs typeface="Arial"/>
              </a:rPr>
              <a:t>LightGBM</a:t>
            </a:r>
            <a:endParaRPr lang="en-US" sz="1200" b="1">
              <a:solidFill>
                <a:srgbClr val="2B1D37"/>
              </a:solidFill>
              <a:latin typeface="Arial"/>
              <a:cs typeface="Arial"/>
            </a:endParaRPr>
          </a:p>
          <a:p>
            <a:pPr>
              <a:lnSpc>
                <a:spcPct val="150000"/>
              </a:lnSpc>
            </a:pPr>
            <a:r>
              <a:rPr lang="en-US" sz="1200">
                <a:latin typeface="Arial"/>
                <a:cs typeface="Arial"/>
              </a:rPr>
              <a:t>These models help compare simple vs. advanced approaches on the same dataset, balancing accuracy and complexity.</a:t>
            </a:r>
            <a:endParaRPr lang="en-US" sz="1200"/>
          </a:p>
        </p:txBody>
      </p:sp>
      <p:pic>
        <p:nvPicPr>
          <p:cNvPr id="3" name="Graphic 2" descr="Contract with solid fill">
            <a:extLst>
              <a:ext uri="{FF2B5EF4-FFF2-40B4-BE49-F238E27FC236}">
                <a16:creationId xmlns:a16="http://schemas.microsoft.com/office/drawing/2014/main" id="{2A31C4B2-6987-3571-1382-7165E2FD10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866" y="5990841"/>
            <a:ext cx="731520" cy="731520"/>
          </a:xfrm>
          <a:prstGeom prst="rect">
            <a:avLst/>
          </a:prstGeom>
        </p:spPr>
      </p:pic>
    </p:spTree>
    <p:extLst>
      <p:ext uri="{BB962C8B-B14F-4D97-AF65-F5344CB8AC3E}">
        <p14:creationId xmlns:p14="http://schemas.microsoft.com/office/powerpoint/2010/main" val="97040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B2D278A4-A330-557A-9FB6-D27647168699}"/>
              </a:ext>
            </a:extLst>
          </p:cNvPr>
          <p:cNvSpPr>
            <a:spLocks noGrp="1"/>
          </p:cNvSpPr>
          <p:nvPr>
            <p:ph type="body" sz="quarter" idx="14"/>
          </p:nvPr>
        </p:nvSpPr>
        <p:spPr>
          <a:xfrm>
            <a:off x="-632" y="0"/>
            <a:ext cx="3661952" cy="6862455"/>
          </a:xfrm>
        </p:spPr>
        <p:txBody>
          <a:bodyPr/>
          <a:lstStyle/>
          <a:p>
            <a:pPr marL="0" indent="0">
              <a:buNone/>
            </a:pPr>
            <a:endParaRPr lang="vi-VN">
              <a:cs typeface="Arial" panose="020B0604020202020204" pitchFamily="34" charset="0"/>
            </a:endParaRPr>
          </a:p>
        </p:txBody>
      </p:sp>
      <p:sp>
        <p:nvSpPr>
          <p:cNvPr id="9" name="TextBox 4">
            <a:extLst>
              <a:ext uri="{FF2B5EF4-FFF2-40B4-BE49-F238E27FC236}">
                <a16:creationId xmlns:a16="http://schemas.microsoft.com/office/drawing/2014/main" id="{07E3B2EE-F0EF-D74E-5B56-A30DC6883D3A}"/>
              </a:ext>
            </a:extLst>
          </p:cNvPr>
          <p:cNvSpPr txBox="1"/>
          <p:nvPr/>
        </p:nvSpPr>
        <p:spPr>
          <a:xfrm>
            <a:off x="214771" y="4175821"/>
            <a:ext cx="305005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MAKING THE DATA CONFESS</a:t>
            </a:r>
          </a:p>
        </p:txBody>
      </p:sp>
      <p:sp>
        <p:nvSpPr>
          <p:cNvPr id="11" name="Title 1">
            <a:extLst>
              <a:ext uri="{FF2B5EF4-FFF2-40B4-BE49-F238E27FC236}">
                <a16:creationId xmlns:a16="http://schemas.microsoft.com/office/drawing/2014/main" id="{2D474C52-714B-9876-6E38-2C372B9A68DC}"/>
              </a:ext>
            </a:extLst>
          </p:cNvPr>
          <p:cNvSpPr txBox="1">
            <a:spLocks/>
          </p:cNvSpPr>
          <p:nvPr/>
        </p:nvSpPr>
        <p:spPr>
          <a:xfrm>
            <a:off x="-507" y="1176682"/>
            <a:ext cx="3478759" cy="225601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400" u="sng">
                <a:solidFill>
                  <a:srgbClr val="FFFFFF"/>
                </a:solidFill>
              </a:rPr>
              <a:t>Research Area 3:</a:t>
            </a:r>
            <a:br>
              <a:rPr lang="en-US" sz="3400" u="sng"/>
            </a:br>
            <a:r>
              <a:rPr lang="en-US" sz="2900" b="1">
                <a:solidFill>
                  <a:srgbClr val="FFFFFF"/>
                </a:solidFill>
              </a:rPr>
              <a:t>Passenger Demand Forecasting </a:t>
            </a:r>
            <a:endParaRPr lang="vi-VN" sz="2900">
              <a:latin typeface="Times New Roman"/>
              <a:cs typeface="Times New Roman"/>
            </a:endParaRPr>
          </a:p>
          <a:p>
            <a:pPr algn="r"/>
            <a:endParaRPr lang="en-US" sz="3400" b="1">
              <a:solidFill>
                <a:srgbClr val="FFFFFF"/>
              </a:solidFill>
            </a:endParaRPr>
          </a:p>
        </p:txBody>
      </p:sp>
      <p:sp>
        <p:nvSpPr>
          <p:cNvPr id="13" name="Chỗ dành sẵn cho Văn bản 4">
            <a:extLst>
              <a:ext uri="{FF2B5EF4-FFF2-40B4-BE49-F238E27FC236}">
                <a16:creationId xmlns:a16="http://schemas.microsoft.com/office/drawing/2014/main" id="{3FF435D9-D7D7-62A1-3118-BFA2B6A13E7F}"/>
              </a:ext>
            </a:extLst>
          </p:cNvPr>
          <p:cNvSpPr txBox="1">
            <a:spLocks/>
          </p:cNvSpPr>
          <p:nvPr/>
        </p:nvSpPr>
        <p:spPr>
          <a:xfrm>
            <a:off x="4240800" y="884400"/>
            <a:ext cx="7553717" cy="1692000"/>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200" b="1" err="1">
                <a:latin typeface="Arial"/>
                <a:ea typeface="+mn-lt"/>
                <a:cs typeface="Arial"/>
              </a:rPr>
              <a:t>Models</a:t>
            </a:r>
            <a:r>
              <a:rPr lang="vi-VN" sz="1200" b="1">
                <a:latin typeface="Arial"/>
                <a:ea typeface="+mn-lt"/>
                <a:cs typeface="Arial"/>
              </a:rPr>
              <a:t> </a:t>
            </a:r>
            <a:r>
              <a:rPr lang="vi-VN" sz="1200" b="1" err="1">
                <a:latin typeface="Arial"/>
                <a:ea typeface="+mn-lt"/>
                <a:cs typeface="Arial"/>
              </a:rPr>
              <a:t>Comparision</a:t>
            </a:r>
            <a:endParaRPr lang="vi-VN" sz="1200" b="1">
              <a:latin typeface="Arial"/>
              <a:ea typeface="+mn-lt"/>
              <a:cs typeface="Arial"/>
            </a:endParaRPr>
          </a:p>
          <a:p>
            <a:pPr>
              <a:buFont typeface="Arial"/>
              <a:buChar char="•"/>
            </a:pPr>
            <a:r>
              <a:rPr lang="vi-VN" sz="1200" err="1">
                <a:latin typeface="Arial"/>
                <a:ea typeface="+mn-lt"/>
                <a:cs typeface="Arial"/>
              </a:rPr>
              <a:t>LightGBM</a:t>
            </a:r>
            <a:r>
              <a:rPr lang="vi-VN" sz="1200">
                <a:latin typeface="Arial"/>
                <a:ea typeface="+mn-lt"/>
                <a:cs typeface="Arial"/>
              </a:rPr>
              <a:t> </a:t>
            </a:r>
            <a:r>
              <a:rPr lang="vi-VN" sz="1200" err="1">
                <a:latin typeface="Arial"/>
                <a:ea typeface="+mn-lt"/>
                <a:cs typeface="Arial"/>
              </a:rPr>
              <a:t>outperformed</a:t>
            </a:r>
            <a:r>
              <a:rPr lang="vi-VN" sz="1200">
                <a:latin typeface="Arial"/>
                <a:ea typeface="+mn-lt"/>
                <a:cs typeface="Arial"/>
              </a:rPr>
              <a:t> </a:t>
            </a:r>
            <a:r>
              <a:rPr lang="vi-VN" sz="1200" err="1">
                <a:latin typeface="Arial"/>
                <a:ea typeface="+mn-lt"/>
                <a:cs typeface="Arial"/>
              </a:rPr>
              <a:t>all</a:t>
            </a:r>
            <a:r>
              <a:rPr lang="vi-VN" sz="1200">
                <a:latin typeface="Arial"/>
                <a:ea typeface="+mn-lt"/>
                <a:cs typeface="Arial"/>
              </a:rPr>
              <a:t> </a:t>
            </a:r>
            <a:r>
              <a:rPr lang="vi-VN" sz="1200" err="1">
                <a:latin typeface="Arial"/>
                <a:ea typeface="+mn-lt"/>
                <a:cs typeface="Arial"/>
              </a:rPr>
              <a:t>models</a:t>
            </a:r>
            <a:r>
              <a:rPr lang="vi-VN" sz="1200">
                <a:latin typeface="Arial"/>
                <a:ea typeface="+mn-lt"/>
                <a:cs typeface="Arial"/>
              </a:rPr>
              <a:t>, </a:t>
            </a:r>
            <a:r>
              <a:rPr lang="vi-VN" sz="1200" err="1">
                <a:latin typeface="Arial"/>
                <a:ea typeface="+mn-lt"/>
                <a:cs typeface="Arial"/>
              </a:rPr>
              <a:t>accurately</a:t>
            </a:r>
            <a:r>
              <a:rPr lang="vi-VN" sz="1200">
                <a:latin typeface="Arial"/>
                <a:ea typeface="+mn-lt"/>
                <a:cs typeface="Arial"/>
              </a:rPr>
              <a:t> </a:t>
            </a:r>
            <a:r>
              <a:rPr lang="vi-VN" sz="1200" err="1">
                <a:latin typeface="Arial"/>
                <a:ea typeface="+mn-lt"/>
                <a:cs typeface="Arial"/>
              </a:rPr>
              <a:t>capturing</a:t>
            </a:r>
            <a:r>
              <a:rPr lang="vi-VN" sz="1200">
                <a:latin typeface="Arial"/>
                <a:ea typeface="+mn-lt"/>
                <a:cs typeface="Arial"/>
              </a:rPr>
              <a:t> </a:t>
            </a:r>
            <a:r>
              <a:rPr lang="vi-VN" sz="1200" err="1">
                <a:latin typeface="Arial"/>
                <a:ea typeface="+mn-lt"/>
                <a:cs typeface="Arial"/>
              </a:rPr>
              <a:t>temporal</a:t>
            </a:r>
            <a:r>
              <a:rPr lang="vi-VN" sz="1200">
                <a:latin typeface="Arial"/>
                <a:ea typeface="+mn-lt"/>
                <a:cs typeface="Arial"/>
              </a:rPr>
              <a:t>, </a:t>
            </a:r>
            <a:r>
              <a:rPr lang="vi-VN" sz="1200" err="1">
                <a:latin typeface="Arial"/>
                <a:ea typeface="+mn-lt"/>
                <a:cs typeface="Arial"/>
              </a:rPr>
              <a:t>spatial</a:t>
            </a:r>
            <a:r>
              <a:rPr lang="vi-VN" sz="1200">
                <a:latin typeface="Arial"/>
                <a:ea typeface="+mn-lt"/>
                <a:cs typeface="Arial"/>
              </a:rPr>
              <a:t>, </a:t>
            </a:r>
            <a:r>
              <a:rPr lang="vi-VN" sz="1200" err="1">
                <a:latin typeface="Arial"/>
                <a:ea typeface="+mn-lt"/>
                <a:cs typeface="Arial"/>
              </a:rPr>
              <a:t>and</a:t>
            </a:r>
            <a:r>
              <a:rPr lang="vi-VN" sz="1200">
                <a:latin typeface="Arial"/>
                <a:ea typeface="+mn-lt"/>
                <a:cs typeface="Arial"/>
              </a:rPr>
              <a:t> </a:t>
            </a:r>
            <a:r>
              <a:rPr lang="vi-VN" sz="1200" err="1">
                <a:latin typeface="Arial"/>
                <a:ea typeface="+mn-lt"/>
                <a:cs typeface="Arial"/>
              </a:rPr>
              <a:t>trend-based</a:t>
            </a:r>
            <a:r>
              <a:rPr lang="vi-VN" sz="1200">
                <a:latin typeface="Arial"/>
                <a:ea typeface="+mn-lt"/>
                <a:cs typeface="Arial"/>
              </a:rPr>
              <a:t> </a:t>
            </a:r>
            <a:r>
              <a:rPr lang="vi-VN" sz="1200" err="1">
                <a:latin typeface="Arial"/>
                <a:ea typeface="+mn-lt"/>
                <a:cs typeface="Arial"/>
              </a:rPr>
              <a:t>patterns</a:t>
            </a:r>
            <a:endParaRPr lang="vi-VN" sz="1200">
              <a:latin typeface="Arial"/>
              <a:ea typeface="+mn-lt"/>
              <a:cs typeface="Arial"/>
            </a:endParaRPr>
          </a:p>
          <a:p>
            <a:pPr>
              <a:buFont typeface="Arial"/>
              <a:buChar char="•"/>
            </a:pPr>
            <a:r>
              <a:rPr lang="vi-VN" sz="1200" err="1">
                <a:latin typeface="Arial"/>
                <a:ea typeface="+mn-lt"/>
                <a:cs typeface="Arial"/>
              </a:rPr>
              <a:t>Linear</a:t>
            </a:r>
            <a:r>
              <a:rPr lang="vi-VN" sz="1200">
                <a:latin typeface="Arial"/>
                <a:ea typeface="+mn-lt"/>
                <a:cs typeface="Arial"/>
              </a:rPr>
              <a:t> </a:t>
            </a:r>
            <a:r>
              <a:rPr lang="vi-VN" sz="1200" err="1">
                <a:latin typeface="Arial"/>
                <a:ea typeface="+mn-lt"/>
                <a:cs typeface="Arial"/>
              </a:rPr>
              <a:t>Regression</a:t>
            </a:r>
            <a:r>
              <a:rPr lang="vi-VN" sz="1200">
                <a:latin typeface="Arial"/>
                <a:ea typeface="+mn-lt"/>
                <a:cs typeface="Arial"/>
              </a:rPr>
              <a:t> </a:t>
            </a:r>
            <a:r>
              <a:rPr lang="vi-VN" sz="1200" err="1">
                <a:latin typeface="Arial"/>
                <a:ea typeface="+mn-lt"/>
                <a:cs typeface="Arial"/>
              </a:rPr>
              <a:t>served</a:t>
            </a:r>
            <a:r>
              <a:rPr lang="vi-VN" sz="1200">
                <a:latin typeface="Arial"/>
                <a:ea typeface="+mn-lt"/>
                <a:cs typeface="Arial"/>
              </a:rPr>
              <a:t> </a:t>
            </a:r>
            <a:r>
              <a:rPr lang="vi-VN" sz="1200" err="1">
                <a:latin typeface="Arial"/>
                <a:ea typeface="+mn-lt"/>
                <a:cs typeface="Arial"/>
              </a:rPr>
              <a:t>as</a:t>
            </a:r>
            <a:r>
              <a:rPr lang="vi-VN" sz="1200">
                <a:latin typeface="Arial"/>
                <a:ea typeface="+mn-lt"/>
                <a:cs typeface="Arial"/>
              </a:rPr>
              <a:t> a </a:t>
            </a:r>
            <a:r>
              <a:rPr lang="vi-VN" sz="1200" err="1">
                <a:latin typeface="Arial"/>
                <a:ea typeface="+mn-lt"/>
                <a:cs typeface="Arial"/>
              </a:rPr>
              <a:t>baseline</a:t>
            </a:r>
            <a:r>
              <a:rPr lang="vi-VN" sz="1200">
                <a:latin typeface="Arial"/>
                <a:ea typeface="+mn-lt"/>
                <a:cs typeface="Arial"/>
              </a:rPr>
              <a:t> </a:t>
            </a:r>
            <a:r>
              <a:rPr lang="vi-VN" sz="1200" err="1">
                <a:latin typeface="Arial"/>
                <a:ea typeface="+mn-lt"/>
                <a:cs typeface="Arial"/>
              </a:rPr>
              <a:t>but</a:t>
            </a:r>
            <a:r>
              <a:rPr lang="vi-VN" sz="1200">
                <a:latin typeface="Arial"/>
                <a:ea typeface="+mn-lt"/>
                <a:cs typeface="Arial"/>
              </a:rPr>
              <a:t> </a:t>
            </a:r>
            <a:r>
              <a:rPr lang="vi-VN" sz="1200" err="1">
                <a:latin typeface="Arial"/>
                <a:ea typeface="+mn-lt"/>
                <a:cs typeface="Arial"/>
              </a:rPr>
              <a:t>lacked</a:t>
            </a:r>
            <a:r>
              <a:rPr lang="vi-VN" sz="1200">
                <a:latin typeface="Arial"/>
                <a:ea typeface="+mn-lt"/>
                <a:cs typeface="Arial"/>
              </a:rPr>
              <a:t> </a:t>
            </a:r>
            <a:r>
              <a:rPr lang="vi-VN" sz="1200" err="1">
                <a:latin typeface="Arial"/>
                <a:ea typeface="+mn-lt"/>
                <a:cs typeface="Arial"/>
              </a:rPr>
              <a:t>capacity</a:t>
            </a:r>
            <a:r>
              <a:rPr lang="vi-VN" sz="1200">
                <a:latin typeface="Arial"/>
                <a:ea typeface="+mn-lt"/>
                <a:cs typeface="Arial"/>
              </a:rPr>
              <a:t> </a:t>
            </a:r>
            <a:r>
              <a:rPr lang="vi-VN" sz="1200" err="1">
                <a:latin typeface="Arial"/>
                <a:ea typeface="+mn-lt"/>
                <a:cs typeface="Arial"/>
              </a:rPr>
              <a:t>for</a:t>
            </a:r>
            <a:r>
              <a:rPr lang="vi-VN" sz="1200">
                <a:latin typeface="Arial"/>
                <a:ea typeface="+mn-lt"/>
                <a:cs typeface="Arial"/>
              </a:rPr>
              <a:t> non-</a:t>
            </a:r>
            <a:r>
              <a:rPr lang="vi-VN" sz="1200" err="1">
                <a:latin typeface="Arial"/>
                <a:ea typeface="+mn-lt"/>
                <a:cs typeface="Arial"/>
              </a:rPr>
              <a:t>linear</a:t>
            </a:r>
            <a:r>
              <a:rPr lang="vi-VN" sz="1200">
                <a:latin typeface="Arial"/>
                <a:ea typeface="+mn-lt"/>
                <a:cs typeface="Arial"/>
              </a:rPr>
              <a:t> </a:t>
            </a:r>
            <a:r>
              <a:rPr lang="vi-VN" sz="1200" err="1">
                <a:latin typeface="Arial"/>
                <a:ea typeface="+mn-lt"/>
                <a:cs typeface="Arial"/>
              </a:rPr>
              <a:t>patterns</a:t>
            </a:r>
            <a:r>
              <a:rPr lang="vi-VN" sz="1200">
                <a:latin typeface="Arial"/>
                <a:ea typeface="+mn-lt"/>
                <a:cs typeface="Arial"/>
              </a:rPr>
              <a:t>.</a:t>
            </a:r>
          </a:p>
          <a:p>
            <a:pPr>
              <a:buFont typeface="Arial"/>
              <a:buChar char="•"/>
            </a:pPr>
            <a:r>
              <a:rPr lang="vi-VN" sz="1200" err="1">
                <a:latin typeface="Arial"/>
                <a:ea typeface="+mn-lt"/>
                <a:cs typeface="Arial"/>
              </a:rPr>
              <a:t>Decision</a:t>
            </a:r>
            <a:r>
              <a:rPr lang="vi-VN" sz="1200">
                <a:latin typeface="Arial"/>
                <a:ea typeface="+mn-lt"/>
                <a:cs typeface="Arial"/>
              </a:rPr>
              <a:t> </a:t>
            </a:r>
            <a:r>
              <a:rPr lang="vi-VN" sz="1200" err="1">
                <a:latin typeface="Arial"/>
                <a:ea typeface="+mn-lt"/>
                <a:cs typeface="Arial"/>
              </a:rPr>
              <a:t>Tree</a:t>
            </a:r>
            <a:r>
              <a:rPr lang="vi-VN" sz="1200">
                <a:latin typeface="Arial"/>
                <a:ea typeface="+mn-lt"/>
                <a:cs typeface="Arial"/>
              </a:rPr>
              <a:t> </a:t>
            </a:r>
            <a:r>
              <a:rPr lang="vi-VN" sz="1200" err="1">
                <a:latin typeface="Arial"/>
                <a:ea typeface="+mn-lt"/>
                <a:cs typeface="Arial"/>
              </a:rPr>
              <a:t>and</a:t>
            </a:r>
            <a:r>
              <a:rPr lang="vi-VN" sz="1200">
                <a:latin typeface="Arial"/>
                <a:ea typeface="+mn-lt"/>
                <a:cs typeface="Arial"/>
              </a:rPr>
              <a:t> </a:t>
            </a:r>
            <a:r>
              <a:rPr lang="vi-VN" sz="1200" err="1">
                <a:latin typeface="Arial"/>
                <a:ea typeface="+mn-lt"/>
                <a:cs typeface="Arial"/>
              </a:rPr>
              <a:t>XGBoost</a:t>
            </a:r>
            <a:r>
              <a:rPr lang="vi-VN" sz="1200">
                <a:latin typeface="Arial"/>
                <a:ea typeface="+mn-lt"/>
                <a:cs typeface="Arial"/>
              </a:rPr>
              <a:t> </a:t>
            </a:r>
            <a:r>
              <a:rPr lang="vi-VN" sz="1200" err="1">
                <a:latin typeface="Arial"/>
                <a:ea typeface="+mn-lt"/>
                <a:cs typeface="Arial"/>
              </a:rPr>
              <a:t>offered</a:t>
            </a:r>
            <a:r>
              <a:rPr lang="vi-VN" sz="1200">
                <a:latin typeface="Arial"/>
                <a:ea typeface="+mn-lt"/>
                <a:cs typeface="Arial"/>
              </a:rPr>
              <a:t> </a:t>
            </a:r>
            <a:r>
              <a:rPr lang="vi-VN" sz="1200" err="1">
                <a:latin typeface="Arial"/>
                <a:ea typeface="+mn-lt"/>
                <a:cs typeface="Arial"/>
              </a:rPr>
              <a:t>moderate</a:t>
            </a:r>
            <a:r>
              <a:rPr lang="vi-VN" sz="1200">
                <a:latin typeface="Arial"/>
                <a:ea typeface="+mn-lt"/>
                <a:cs typeface="Arial"/>
              </a:rPr>
              <a:t> </a:t>
            </a:r>
            <a:r>
              <a:rPr lang="vi-VN" sz="1200" err="1">
                <a:latin typeface="Arial"/>
                <a:ea typeface="+mn-lt"/>
                <a:cs typeface="Arial"/>
              </a:rPr>
              <a:t>gains</a:t>
            </a:r>
            <a:r>
              <a:rPr lang="vi-VN" sz="1200">
                <a:latin typeface="Arial"/>
                <a:ea typeface="+mn-lt"/>
                <a:cs typeface="Arial"/>
              </a:rPr>
              <a:t> </a:t>
            </a:r>
            <a:r>
              <a:rPr lang="vi-VN" sz="1200" err="1">
                <a:latin typeface="Arial"/>
                <a:ea typeface="+mn-lt"/>
                <a:cs typeface="Arial"/>
              </a:rPr>
              <a:t>but</a:t>
            </a:r>
            <a:r>
              <a:rPr lang="vi-VN" sz="1200">
                <a:latin typeface="Arial"/>
                <a:ea typeface="+mn-lt"/>
                <a:cs typeface="Arial"/>
              </a:rPr>
              <a:t> </a:t>
            </a:r>
            <a:r>
              <a:rPr lang="vi-VN" sz="1200" err="1">
                <a:latin typeface="Arial"/>
                <a:ea typeface="+mn-lt"/>
                <a:cs typeface="Arial"/>
              </a:rPr>
              <a:t>were</a:t>
            </a:r>
            <a:r>
              <a:rPr lang="vi-VN" sz="1200">
                <a:latin typeface="Arial"/>
                <a:ea typeface="+mn-lt"/>
                <a:cs typeface="Arial"/>
              </a:rPr>
              <a:t> </a:t>
            </a:r>
            <a:r>
              <a:rPr lang="vi-VN" sz="1200" err="1">
                <a:latin typeface="Arial"/>
                <a:ea typeface="+mn-lt"/>
                <a:cs typeface="Arial"/>
              </a:rPr>
              <a:t>less</a:t>
            </a:r>
            <a:r>
              <a:rPr lang="vi-VN" sz="1200">
                <a:latin typeface="Arial"/>
                <a:ea typeface="+mn-lt"/>
                <a:cs typeface="Arial"/>
              </a:rPr>
              <a:t> </a:t>
            </a:r>
            <a:r>
              <a:rPr lang="vi-VN" sz="1200" err="1">
                <a:latin typeface="Arial"/>
                <a:ea typeface="+mn-lt"/>
                <a:cs typeface="Arial"/>
              </a:rPr>
              <a:t>consistents</a:t>
            </a:r>
            <a:endParaRPr lang="vi-VN" sz="1200">
              <a:latin typeface="Arial"/>
              <a:ea typeface="+mn-lt"/>
              <a:cs typeface="Arial"/>
            </a:endParaRPr>
          </a:p>
          <a:p>
            <a:pPr marL="0" indent="0">
              <a:buFont typeface="Arial" panose="020B0604020202020204" pitchFamily="34" charset="0"/>
              <a:buNone/>
            </a:pPr>
            <a:endParaRPr lang="vi-VN" sz="1200">
              <a:solidFill>
                <a:srgbClr val="51247A"/>
              </a:solidFill>
              <a:latin typeface="Arial"/>
              <a:cs typeface="Arial"/>
            </a:endParaRPr>
          </a:p>
          <a:p>
            <a:pPr marL="0" indent="0">
              <a:buFont typeface="Arial" panose="020B0604020202020204" pitchFamily="34" charset="0"/>
              <a:buNone/>
            </a:pPr>
            <a:endParaRPr lang="vi-VN" sz="1200" b="1">
              <a:latin typeface="Arial"/>
              <a:cs typeface="Arial"/>
            </a:endParaRPr>
          </a:p>
        </p:txBody>
      </p:sp>
      <p:sp>
        <p:nvSpPr>
          <p:cNvPr id="15" name="Title 6">
            <a:extLst>
              <a:ext uri="{FF2B5EF4-FFF2-40B4-BE49-F238E27FC236}">
                <a16:creationId xmlns:a16="http://schemas.microsoft.com/office/drawing/2014/main" id="{DF7D28CD-B8A2-0CA0-168B-937BBCACA25E}"/>
              </a:ext>
            </a:extLst>
          </p:cNvPr>
          <p:cNvSpPr>
            <a:spLocks noGrp="1"/>
          </p:cNvSpPr>
          <p:nvPr>
            <p:ph type="title"/>
          </p:nvPr>
        </p:nvSpPr>
        <p:spPr>
          <a:xfrm>
            <a:off x="4240200" y="-246875"/>
            <a:ext cx="4749600" cy="1325563"/>
          </a:xfrm>
        </p:spPr>
        <p:txBody>
          <a:bodyPr/>
          <a:lstStyle/>
          <a:p>
            <a:r>
              <a:rPr lang="da-DK" b="1" err="1">
                <a:solidFill>
                  <a:schemeClr val="accent1"/>
                </a:solidFill>
                <a:ea typeface="+mj-lt"/>
                <a:cs typeface="+mj-lt"/>
              </a:rPr>
              <a:t>Results</a:t>
            </a:r>
            <a:r>
              <a:rPr lang="da-DK" b="1">
                <a:solidFill>
                  <a:schemeClr val="accent1"/>
                </a:solidFill>
                <a:ea typeface="+mj-lt"/>
                <a:cs typeface="+mj-lt"/>
              </a:rPr>
              <a:t> &amp; </a:t>
            </a:r>
            <a:r>
              <a:rPr lang="da-DK" b="1" err="1">
                <a:solidFill>
                  <a:schemeClr val="accent1"/>
                </a:solidFill>
                <a:ea typeface="+mj-lt"/>
                <a:cs typeface="+mj-lt"/>
              </a:rPr>
              <a:t>Insights</a:t>
            </a:r>
            <a:endParaRPr lang="vi-VN" b="1">
              <a:solidFill>
                <a:schemeClr val="accent1"/>
              </a:solidFill>
              <a:latin typeface="Times New Roman"/>
              <a:cs typeface="Times New Roman"/>
            </a:endParaRPr>
          </a:p>
        </p:txBody>
      </p:sp>
      <p:pic>
        <p:nvPicPr>
          <p:cNvPr id="17" name="Hình ảnh 16" descr="Ảnh có chứa văn bản, ảnh chụp màn hình, Phông chữ, số&#10;&#10;Nội dung do AI tạo ra có thể không chính xác.">
            <a:extLst>
              <a:ext uri="{FF2B5EF4-FFF2-40B4-BE49-F238E27FC236}">
                <a16:creationId xmlns:a16="http://schemas.microsoft.com/office/drawing/2014/main" id="{FA3D6DFD-98E8-C8E7-EAC8-48B5D7F19BA5}"/>
              </a:ext>
            </a:extLst>
          </p:cNvPr>
          <p:cNvPicPr>
            <a:picLocks noChangeAspect="1"/>
          </p:cNvPicPr>
          <p:nvPr/>
        </p:nvPicPr>
        <p:blipFill>
          <a:blip r:embed="rId2"/>
          <a:stretch>
            <a:fillRect/>
          </a:stretch>
        </p:blipFill>
        <p:spPr>
          <a:xfrm>
            <a:off x="4242975" y="2074612"/>
            <a:ext cx="5734050" cy="1628775"/>
          </a:xfrm>
          <a:prstGeom prst="rect">
            <a:avLst/>
          </a:prstGeom>
        </p:spPr>
      </p:pic>
      <p:sp>
        <p:nvSpPr>
          <p:cNvPr id="19" name="Chỗ dành sẵn cho Văn bản 4">
            <a:extLst>
              <a:ext uri="{FF2B5EF4-FFF2-40B4-BE49-F238E27FC236}">
                <a16:creationId xmlns:a16="http://schemas.microsoft.com/office/drawing/2014/main" id="{C5AF6550-AE8F-8AE0-D5E7-94E72EF08BAC}"/>
              </a:ext>
            </a:extLst>
          </p:cNvPr>
          <p:cNvSpPr txBox="1">
            <a:spLocks/>
          </p:cNvSpPr>
          <p:nvPr/>
        </p:nvSpPr>
        <p:spPr>
          <a:xfrm>
            <a:off x="4243200" y="4132800"/>
            <a:ext cx="3797717" cy="1614000"/>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AU" sz="14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vi-VN" sz="1200" b="1" err="1">
                <a:solidFill>
                  <a:schemeClr val="accent1"/>
                </a:solidFill>
                <a:latin typeface="Arial"/>
                <a:cs typeface="Arial"/>
              </a:rPr>
              <a:t>Prediction</a:t>
            </a:r>
            <a:r>
              <a:rPr lang="vi-VN" sz="1200" b="1">
                <a:solidFill>
                  <a:schemeClr val="accent1"/>
                </a:solidFill>
                <a:latin typeface="Arial"/>
                <a:cs typeface="Arial"/>
              </a:rPr>
              <a:t> </a:t>
            </a:r>
            <a:r>
              <a:rPr lang="vi-VN" sz="1200" b="1" err="1">
                <a:solidFill>
                  <a:schemeClr val="accent1"/>
                </a:solidFill>
                <a:latin typeface="Arial"/>
                <a:cs typeface="Arial"/>
              </a:rPr>
              <a:t>Accuracy</a:t>
            </a:r>
            <a:r>
              <a:rPr lang="vi-VN" sz="1200" b="1">
                <a:solidFill>
                  <a:schemeClr val="accent1"/>
                </a:solidFill>
                <a:latin typeface="Arial"/>
                <a:cs typeface="Arial"/>
              </a:rPr>
              <a:t> – </a:t>
            </a:r>
            <a:r>
              <a:rPr lang="vi-VN" sz="1200" b="1" err="1">
                <a:solidFill>
                  <a:schemeClr val="accent1"/>
                </a:solidFill>
                <a:latin typeface="Arial"/>
                <a:cs typeface="Arial"/>
              </a:rPr>
              <a:t>LightGBM</a:t>
            </a:r>
            <a:endParaRPr lang="vi-VN" sz="1200">
              <a:solidFill>
                <a:schemeClr val="accent1"/>
              </a:solidFill>
              <a:latin typeface="Arial"/>
              <a:cs typeface="Arial"/>
            </a:endParaRPr>
          </a:p>
          <a:p>
            <a:pPr>
              <a:buFont typeface="Arial"/>
              <a:buChar char="•"/>
            </a:pPr>
            <a:r>
              <a:rPr lang="vi-VN" sz="1200" err="1">
                <a:solidFill>
                  <a:srgbClr val="000000"/>
                </a:solidFill>
                <a:latin typeface="Arial"/>
                <a:ea typeface="+mn-lt"/>
                <a:cs typeface="Arial"/>
              </a:rPr>
              <a:t>Predictions</a:t>
            </a:r>
            <a:r>
              <a:rPr lang="vi-VN" sz="1200">
                <a:solidFill>
                  <a:srgbClr val="000000"/>
                </a:solidFill>
                <a:latin typeface="Arial"/>
                <a:ea typeface="+mn-lt"/>
                <a:cs typeface="Arial"/>
              </a:rPr>
              <a:t> </a:t>
            </a:r>
            <a:r>
              <a:rPr lang="vi-VN" sz="1200" err="1">
                <a:solidFill>
                  <a:srgbClr val="000000"/>
                </a:solidFill>
                <a:latin typeface="Arial"/>
                <a:ea typeface="+mn-lt"/>
                <a:cs typeface="Arial"/>
              </a:rPr>
              <a:t>closely</a:t>
            </a:r>
            <a:r>
              <a:rPr lang="vi-VN" sz="1200">
                <a:solidFill>
                  <a:srgbClr val="000000"/>
                </a:solidFill>
                <a:latin typeface="Arial"/>
                <a:ea typeface="+mn-lt"/>
                <a:cs typeface="Arial"/>
              </a:rPr>
              <a:t> </a:t>
            </a:r>
            <a:r>
              <a:rPr lang="vi-VN" sz="1200" err="1">
                <a:solidFill>
                  <a:srgbClr val="000000"/>
                </a:solidFill>
                <a:latin typeface="Arial"/>
                <a:ea typeface="+mn-lt"/>
                <a:cs typeface="Arial"/>
              </a:rPr>
              <a:t>align</a:t>
            </a:r>
            <a:r>
              <a:rPr lang="vi-VN" sz="1200">
                <a:solidFill>
                  <a:srgbClr val="000000"/>
                </a:solidFill>
                <a:latin typeface="Arial"/>
                <a:ea typeface="+mn-lt"/>
                <a:cs typeface="Arial"/>
              </a:rPr>
              <a:t> </a:t>
            </a:r>
            <a:r>
              <a:rPr lang="vi-VN" sz="1200" err="1">
                <a:solidFill>
                  <a:srgbClr val="000000"/>
                </a:solidFill>
                <a:latin typeface="Arial"/>
                <a:ea typeface="+mn-lt"/>
                <a:cs typeface="Arial"/>
              </a:rPr>
              <a:t>with</a:t>
            </a:r>
            <a:r>
              <a:rPr lang="vi-VN" sz="1200">
                <a:solidFill>
                  <a:srgbClr val="000000"/>
                </a:solidFill>
                <a:latin typeface="Arial"/>
                <a:ea typeface="+mn-lt"/>
                <a:cs typeface="Arial"/>
              </a:rPr>
              <a:t> </a:t>
            </a:r>
            <a:r>
              <a:rPr lang="vi-VN" sz="1200" err="1">
                <a:solidFill>
                  <a:srgbClr val="000000"/>
                </a:solidFill>
                <a:latin typeface="Arial"/>
                <a:ea typeface="+mn-lt"/>
                <a:cs typeface="Arial"/>
              </a:rPr>
              <a:t>actual</a:t>
            </a:r>
            <a:r>
              <a:rPr lang="vi-VN" sz="1200">
                <a:solidFill>
                  <a:srgbClr val="000000"/>
                </a:solidFill>
                <a:latin typeface="Arial"/>
                <a:ea typeface="+mn-lt"/>
                <a:cs typeface="Arial"/>
              </a:rPr>
              <a:t> </a:t>
            </a:r>
            <a:r>
              <a:rPr lang="vi-VN" sz="1200" err="1">
                <a:solidFill>
                  <a:srgbClr val="000000"/>
                </a:solidFill>
                <a:latin typeface="Arial"/>
                <a:ea typeface="+mn-lt"/>
                <a:cs typeface="Arial"/>
              </a:rPr>
              <a:t>values</a:t>
            </a:r>
            <a:r>
              <a:rPr lang="vi-VN" sz="1200">
                <a:solidFill>
                  <a:srgbClr val="000000"/>
                </a:solidFill>
                <a:latin typeface="Arial"/>
                <a:ea typeface="+mn-lt"/>
                <a:cs typeface="Arial"/>
              </a:rPr>
              <a:t> </a:t>
            </a:r>
            <a:r>
              <a:rPr lang="vi-VN" sz="1200" err="1">
                <a:solidFill>
                  <a:srgbClr val="000000"/>
                </a:solidFill>
                <a:latin typeface="Arial"/>
                <a:ea typeface="+mn-lt"/>
                <a:cs typeface="Arial"/>
              </a:rPr>
              <a:t>along</a:t>
            </a:r>
            <a:r>
              <a:rPr lang="vi-VN" sz="1200">
                <a:solidFill>
                  <a:srgbClr val="000000"/>
                </a:solidFill>
                <a:latin typeface="Arial"/>
                <a:ea typeface="+mn-lt"/>
                <a:cs typeface="Arial"/>
              </a:rPr>
              <a:t> </a:t>
            </a:r>
            <a:r>
              <a:rPr lang="vi-VN" sz="1200" err="1">
                <a:solidFill>
                  <a:srgbClr val="000000"/>
                </a:solidFill>
                <a:latin typeface="Arial"/>
                <a:ea typeface="+mn-lt"/>
                <a:cs typeface="Arial"/>
              </a:rPr>
              <a:t>line</a:t>
            </a:r>
            <a:r>
              <a:rPr lang="vi-VN" sz="1200">
                <a:solidFill>
                  <a:srgbClr val="000000"/>
                </a:solidFill>
                <a:latin typeface="Arial"/>
                <a:ea typeface="+mn-lt"/>
                <a:cs typeface="Arial"/>
              </a:rPr>
              <a:t>, </a:t>
            </a:r>
            <a:r>
              <a:rPr lang="vi-VN" sz="1200" err="1">
                <a:solidFill>
                  <a:srgbClr val="000000"/>
                </a:solidFill>
                <a:latin typeface="Arial"/>
                <a:ea typeface="+mn-lt"/>
                <a:cs typeface="Arial"/>
              </a:rPr>
              <a:t>indicating</a:t>
            </a:r>
            <a:r>
              <a:rPr lang="vi-VN" sz="1200">
                <a:solidFill>
                  <a:srgbClr val="000000"/>
                </a:solidFill>
                <a:latin typeface="Arial"/>
                <a:ea typeface="+mn-lt"/>
                <a:cs typeface="Arial"/>
              </a:rPr>
              <a:t> </a:t>
            </a:r>
            <a:r>
              <a:rPr lang="vi-VN" sz="1200" err="1">
                <a:solidFill>
                  <a:srgbClr val="000000"/>
                </a:solidFill>
                <a:latin typeface="Arial"/>
                <a:ea typeface="+mn-lt"/>
                <a:cs typeface="Arial"/>
              </a:rPr>
              <a:t>strong</a:t>
            </a:r>
            <a:r>
              <a:rPr lang="vi-VN" sz="1200">
                <a:solidFill>
                  <a:srgbClr val="000000"/>
                </a:solidFill>
                <a:latin typeface="Arial"/>
                <a:ea typeface="+mn-lt"/>
                <a:cs typeface="Arial"/>
              </a:rPr>
              <a:t> </a:t>
            </a:r>
            <a:r>
              <a:rPr lang="vi-VN" sz="1200" err="1">
                <a:solidFill>
                  <a:srgbClr val="000000"/>
                </a:solidFill>
                <a:latin typeface="Arial"/>
                <a:ea typeface="+mn-lt"/>
                <a:cs typeface="Arial"/>
              </a:rPr>
              <a:t>overall</a:t>
            </a:r>
            <a:r>
              <a:rPr lang="vi-VN" sz="1200">
                <a:solidFill>
                  <a:srgbClr val="000000"/>
                </a:solidFill>
                <a:latin typeface="Arial"/>
                <a:ea typeface="+mn-lt"/>
                <a:cs typeface="Arial"/>
              </a:rPr>
              <a:t> </a:t>
            </a:r>
            <a:r>
              <a:rPr lang="vi-VN" sz="1200" err="1">
                <a:solidFill>
                  <a:srgbClr val="000000"/>
                </a:solidFill>
                <a:latin typeface="Arial"/>
                <a:ea typeface="+mn-lt"/>
                <a:cs typeface="Arial"/>
              </a:rPr>
              <a:t>model</a:t>
            </a:r>
            <a:r>
              <a:rPr lang="vi-VN" sz="1200">
                <a:solidFill>
                  <a:srgbClr val="000000"/>
                </a:solidFill>
                <a:latin typeface="Arial"/>
                <a:ea typeface="+mn-lt"/>
                <a:cs typeface="Arial"/>
              </a:rPr>
              <a:t> </a:t>
            </a:r>
            <a:r>
              <a:rPr lang="vi-VN" sz="1200" err="1">
                <a:solidFill>
                  <a:srgbClr val="000000"/>
                </a:solidFill>
                <a:latin typeface="Arial"/>
                <a:ea typeface="+mn-lt"/>
                <a:cs typeface="Arial"/>
              </a:rPr>
              <a:t>performance</a:t>
            </a:r>
            <a:r>
              <a:rPr lang="vi-VN" sz="1200">
                <a:solidFill>
                  <a:srgbClr val="000000"/>
                </a:solidFill>
                <a:latin typeface="Arial"/>
                <a:ea typeface="+mn-lt"/>
                <a:cs typeface="Arial"/>
              </a:rPr>
              <a:t>.</a:t>
            </a:r>
            <a:endParaRPr lang="vi-VN" sz="1200">
              <a:latin typeface="Arial"/>
              <a:cs typeface="Arial"/>
            </a:endParaRPr>
          </a:p>
          <a:p>
            <a:pPr>
              <a:buFont typeface="Arial"/>
              <a:buChar char="•"/>
            </a:pPr>
            <a:r>
              <a:rPr lang="vi-VN" sz="1200" err="1">
                <a:solidFill>
                  <a:srgbClr val="000000"/>
                </a:solidFill>
                <a:latin typeface="Arial"/>
                <a:ea typeface="+mn-lt"/>
                <a:cs typeface="Arial"/>
              </a:rPr>
              <a:t>Accuracy</a:t>
            </a:r>
            <a:r>
              <a:rPr lang="vi-VN" sz="1200">
                <a:solidFill>
                  <a:srgbClr val="000000"/>
                </a:solidFill>
                <a:latin typeface="Arial"/>
                <a:ea typeface="+mn-lt"/>
                <a:cs typeface="Arial"/>
              </a:rPr>
              <a:t> </a:t>
            </a:r>
            <a:r>
              <a:rPr lang="vi-VN" sz="1200" err="1">
                <a:solidFill>
                  <a:srgbClr val="000000"/>
                </a:solidFill>
                <a:latin typeface="Arial"/>
                <a:ea typeface="+mn-lt"/>
                <a:cs typeface="Arial"/>
              </a:rPr>
              <a:t>is</a:t>
            </a:r>
            <a:r>
              <a:rPr lang="vi-VN" sz="1200">
                <a:solidFill>
                  <a:srgbClr val="000000"/>
                </a:solidFill>
                <a:latin typeface="Arial"/>
                <a:ea typeface="+mn-lt"/>
                <a:cs typeface="Arial"/>
              </a:rPr>
              <a:t> </a:t>
            </a:r>
            <a:r>
              <a:rPr lang="vi-VN" sz="1200" b="1" err="1">
                <a:solidFill>
                  <a:srgbClr val="000000"/>
                </a:solidFill>
                <a:latin typeface="Arial"/>
                <a:ea typeface="+mn-lt"/>
                <a:cs typeface="Arial"/>
              </a:rPr>
              <a:t>high</a:t>
            </a:r>
            <a:r>
              <a:rPr lang="vi-VN" sz="1200" b="1">
                <a:solidFill>
                  <a:srgbClr val="000000"/>
                </a:solidFill>
                <a:latin typeface="Arial"/>
                <a:ea typeface="+mn-lt"/>
                <a:cs typeface="Arial"/>
              </a:rPr>
              <a:t> </a:t>
            </a:r>
            <a:r>
              <a:rPr lang="vi-VN" sz="1200" b="1" err="1">
                <a:solidFill>
                  <a:srgbClr val="000000"/>
                </a:solidFill>
                <a:latin typeface="Arial"/>
                <a:ea typeface="+mn-lt"/>
                <a:cs typeface="Arial"/>
              </a:rPr>
              <a:t>for</a:t>
            </a:r>
            <a:r>
              <a:rPr lang="vi-VN" sz="1200" b="1">
                <a:solidFill>
                  <a:srgbClr val="000000"/>
                </a:solidFill>
                <a:latin typeface="Arial"/>
                <a:ea typeface="+mn-lt"/>
                <a:cs typeface="Arial"/>
              </a:rPr>
              <a:t> </a:t>
            </a:r>
            <a:r>
              <a:rPr lang="vi-VN" sz="1200" b="1" err="1">
                <a:solidFill>
                  <a:srgbClr val="000000"/>
                </a:solidFill>
                <a:latin typeface="Arial"/>
                <a:ea typeface="+mn-lt"/>
                <a:cs typeface="Arial"/>
              </a:rPr>
              <a:t>typical</a:t>
            </a:r>
            <a:r>
              <a:rPr lang="vi-VN" sz="1200" b="1">
                <a:solidFill>
                  <a:srgbClr val="000000"/>
                </a:solidFill>
                <a:latin typeface="Arial"/>
                <a:ea typeface="+mn-lt"/>
                <a:cs typeface="Arial"/>
              </a:rPr>
              <a:t> </a:t>
            </a:r>
            <a:r>
              <a:rPr lang="vi-VN" sz="1200" b="1" err="1">
                <a:solidFill>
                  <a:srgbClr val="000000"/>
                </a:solidFill>
                <a:latin typeface="Arial"/>
                <a:ea typeface="+mn-lt"/>
                <a:cs typeface="Arial"/>
              </a:rPr>
              <a:t>demand</a:t>
            </a:r>
            <a:r>
              <a:rPr lang="vi-VN" sz="1200" b="1">
                <a:solidFill>
                  <a:srgbClr val="000000"/>
                </a:solidFill>
                <a:latin typeface="Arial"/>
                <a:ea typeface="+mn-lt"/>
                <a:cs typeface="Arial"/>
              </a:rPr>
              <a:t> </a:t>
            </a:r>
            <a:r>
              <a:rPr lang="vi-VN" sz="1200" b="1" err="1">
                <a:solidFill>
                  <a:srgbClr val="000000"/>
                </a:solidFill>
                <a:latin typeface="Arial"/>
                <a:ea typeface="+mn-lt"/>
                <a:cs typeface="Arial"/>
              </a:rPr>
              <a:t>levels</a:t>
            </a:r>
            <a:r>
              <a:rPr lang="vi-VN" sz="1200">
                <a:solidFill>
                  <a:srgbClr val="000000"/>
                </a:solidFill>
                <a:latin typeface="Arial"/>
                <a:ea typeface="+mn-lt"/>
                <a:cs typeface="Arial"/>
              </a:rPr>
              <a:t>, </a:t>
            </a:r>
            <a:r>
              <a:rPr lang="vi-VN" sz="1200" err="1">
                <a:solidFill>
                  <a:srgbClr val="000000"/>
                </a:solidFill>
                <a:latin typeface="Arial"/>
                <a:ea typeface="+mn-lt"/>
                <a:cs typeface="Arial"/>
              </a:rPr>
              <a:t>with</a:t>
            </a:r>
            <a:r>
              <a:rPr lang="vi-VN" sz="1200">
                <a:solidFill>
                  <a:srgbClr val="000000"/>
                </a:solidFill>
                <a:latin typeface="Arial"/>
                <a:ea typeface="+mn-lt"/>
                <a:cs typeface="Arial"/>
              </a:rPr>
              <a:t> </a:t>
            </a:r>
            <a:r>
              <a:rPr lang="vi-VN" sz="1200" err="1">
                <a:solidFill>
                  <a:srgbClr val="000000"/>
                </a:solidFill>
                <a:latin typeface="Arial"/>
                <a:ea typeface="+mn-lt"/>
                <a:cs typeface="Arial"/>
              </a:rPr>
              <a:t>minimal</a:t>
            </a:r>
            <a:r>
              <a:rPr lang="vi-VN" sz="1200">
                <a:solidFill>
                  <a:srgbClr val="000000"/>
                </a:solidFill>
                <a:latin typeface="Arial"/>
                <a:ea typeface="+mn-lt"/>
                <a:cs typeface="Arial"/>
              </a:rPr>
              <a:t> </a:t>
            </a:r>
            <a:r>
              <a:rPr lang="vi-VN" sz="1200" err="1">
                <a:solidFill>
                  <a:srgbClr val="000000"/>
                </a:solidFill>
                <a:latin typeface="Arial"/>
                <a:ea typeface="+mn-lt"/>
                <a:cs typeface="Arial"/>
              </a:rPr>
              <a:t>deviation</a:t>
            </a:r>
            <a:r>
              <a:rPr lang="vi-VN" sz="1200">
                <a:solidFill>
                  <a:srgbClr val="000000"/>
                </a:solidFill>
                <a:latin typeface="Arial"/>
                <a:ea typeface="+mn-lt"/>
                <a:cs typeface="Arial"/>
              </a:rPr>
              <a:t>.</a:t>
            </a:r>
            <a:endParaRPr lang="vi-VN" sz="1200">
              <a:latin typeface="Arial"/>
              <a:cs typeface="Arial"/>
            </a:endParaRPr>
          </a:p>
          <a:p>
            <a:pPr marL="0" indent="0">
              <a:buNone/>
            </a:pPr>
            <a:endParaRPr lang="vi-VN" sz="1200">
              <a:latin typeface="Arial"/>
              <a:cs typeface="Arial"/>
            </a:endParaRPr>
          </a:p>
          <a:p>
            <a:pPr indent="0">
              <a:buNone/>
            </a:pPr>
            <a:endParaRPr lang="vi-VN" sz="1200">
              <a:latin typeface="Arial"/>
              <a:cs typeface="Arial"/>
            </a:endParaRPr>
          </a:p>
          <a:p>
            <a:pPr marL="0" indent="0">
              <a:buNone/>
            </a:pPr>
            <a:endParaRPr lang="vi-VN" sz="1200" b="1">
              <a:solidFill>
                <a:srgbClr val="000000"/>
              </a:solidFill>
              <a:latin typeface="Arial"/>
              <a:cs typeface="Arial"/>
            </a:endParaRPr>
          </a:p>
        </p:txBody>
      </p:sp>
      <p:pic>
        <p:nvPicPr>
          <p:cNvPr id="21" name="Hình ảnh 20" descr="Ảnh có chứa văn bản, hàng, Sơ đồ, biểu đồ&#10;&#10;Nội dung do AI tạo ra có thể không chính xác.">
            <a:extLst>
              <a:ext uri="{FF2B5EF4-FFF2-40B4-BE49-F238E27FC236}">
                <a16:creationId xmlns:a16="http://schemas.microsoft.com/office/drawing/2014/main" id="{5C41CC22-9D29-6429-CFE3-525F524F3161}"/>
              </a:ext>
            </a:extLst>
          </p:cNvPr>
          <p:cNvPicPr>
            <a:picLocks noChangeAspect="1"/>
          </p:cNvPicPr>
          <p:nvPr/>
        </p:nvPicPr>
        <p:blipFill>
          <a:blip r:embed="rId3"/>
          <a:stretch>
            <a:fillRect/>
          </a:stretch>
        </p:blipFill>
        <p:spPr>
          <a:xfrm>
            <a:off x="8434125" y="3703125"/>
            <a:ext cx="3087750" cy="3117750"/>
          </a:xfrm>
          <a:prstGeom prst="rect">
            <a:avLst/>
          </a:prstGeom>
        </p:spPr>
      </p:pic>
      <p:pic>
        <p:nvPicPr>
          <p:cNvPr id="3" name="Graphic 2" descr="Contract with solid fill">
            <a:extLst>
              <a:ext uri="{FF2B5EF4-FFF2-40B4-BE49-F238E27FC236}">
                <a16:creationId xmlns:a16="http://schemas.microsoft.com/office/drawing/2014/main" id="{EFD0C718-6EC0-1297-28EF-27EA970832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3866" y="5990841"/>
            <a:ext cx="731520" cy="731520"/>
          </a:xfrm>
          <a:prstGeom prst="rect">
            <a:avLst/>
          </a:prstGeom>
        </p:spPr>
      </p:pic>
    </p:spTree>
    <p:extLst>
      <p:ext uri="{BB962C8B-B14F-4D97-AF65-F5344CB8AC3E}">
        <p14:creationId xmlns:p14="http://schemas.microsoft.com/office/powerpoint/2010/main" val="426180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053C5306-31EE-A527-C534-F6098F6F93BE}"/>
              </a:ext>
            </a:extLst>
          </p:cNvPr>
          <p:cNvSpPr>
            <a:spLocks noGrp="1"/>
          </p:cNvSpPr>
          <p:nvPr>
            <p:ph type="body" sz="quarter" idx="14"/>
          </p:nvPr>
        </p:nvSpPr>
        <p:spPr>
          <a:xfrm>
            <a:off x="-632" y="24000"/>
            <a:ext cx="3661952" cy="6838455"/>
          </a:xfrm>
        </p:spPr>
        <p:txBody>
          <a:bodyPr/>
          <a:lstStyle/>
          <a:p>
            <a:pPr marL="0" indent="0">
              <a:buNone/>
            </a:pPr>
            <a:endParaRPr lang="vi-VN">
              <a:cs typeface="Arial" panose="020B0604020202020204" pitchFamily="34" charset="0"/>
            </a:endParaRPr>
          </a:p>
        </p:txBody>
      </p:sp>
      <p:sp>
        <p:nvSpPr>
          <p:cNvPr id="9" name="TextBox 4">
            <a:extLst>
              <a:ext uri="{FF2B5EF4-FFF2-40B4-BE49-F238E27FC236}">
                <a16:creationId xmlns:a16="http://schemas.microsoft.com/office/drawing/2014/main" id="{B83D948A-AEF4-C462-9434-1D6FD994FB7B}"/>
              </a:ext>
            </a:extLst>
          </p:cNvPr>
          <p:cNvSpPr txBox="1"/>
          <p:nvPr/>
        </p:nvSpPr>
        <p:spPr>
          <a:xfrm>
            <a:off x="370771" y="4175821"/>
            <a:ext cx="305005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MAKING THE DATA CONFESS</a:t>
            </a:r>
          </a:p>
        </p:txBody>
      </p:sp>
      <p:sp>
        <p:nvSpPr>
          <p:cNvPr id="11" name="Title 1">
            <a:extLst>
              <a:ext uri="{FF2B5EF4-FFF2-40B4-BE49-F238E27FC236}">
                <a16:creationId xmlns:a16="http://schemas.microsoft.com/office/drawing/2014/main" id="{EF7CA51A-79AC-814F-76CE-02A03D85DA63}"/>
              </a:ext>
            </a:extLst>
          </p:cNvPr>
          <p:cNvSpPr txBox="1">
            <a:spLocks/>
          </p:cNvSpPr>
          <p:nvPr/>
        </p:nvSpPr>
        <p:spPr>
          <a:xfrm>
            <a:off x="-507" y="1176682"/>
            <a:ext cx="3478759" cy="225601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400" u="sng">
                <a:solidFill>
                  <a:srgbClr val="FFFFFF"/>
                </a:solidFill>
              </a:rPr>
              <a:t>Research Area 3:</a:t>
            </a:r>
            <a:br>
              <a:rPr lang="en-US" sz="3400" u="sng"/>
            </a:br>
            <a:r>
              <a:rPr lang="en-US" sz="2900" b="1">
                <a:solidFill>
                  <a:srgbClr val="FFFFFF"/>
                </a:solidFill>
              </a:rPr>
              <a:t>Passenger Demand Forecasting </a:t>
            </a:r>
            <a:endParaRPr lang="vi-VN" sz="2900">
              <a:latin typeface="Times New Roman"/>
              <a:cs typeface="Times New Roman"/>
            </a:endParaRPr>
          </a:p>
          <a:p>
            <a:pPr algn="r"/>
            <a:endParaRPr lang="en-US" sz="3400" b="1">
              <a:solidFill>
                <a:srgbClr val="FFFFFF"/>
              </a:solidFill>
            </a:endParaRPr>
          </a:p>
        </p:txBody>
      </p:sp>
      <p:pic>
        <p:nvPicPr>
          <p:cNvPr id="13" name="Chỗ dành sẵn cho Nội dung 17" descr="Ảnh có chứa văn bản, ảnh chụp màn hình, Phông chữ, biểu đồ&#10;&#10;Nội dung do AI tạo ra có thể không chính xác.">
            <a:extLst>
              <a:ext uri="{FF2B5EF4-FFF2-40B4-BE49-F238E27FC236}">
                <a16:creationId xmlns:a16="http://schemas.microsoft.com/office/drawing/2014/main" id="{6821A81F-6E37-B6C1-94E8-D2F121DC54EE}"/>
              </a:ext>
            </a:extLst>
          </p:cNvPr>
          <p:cNvPicPr>
            <a:picLocks noChangeAspect="1"/>
          </p:cNvPicPr>
          <p:nvPr/>
        </p:nvPicPr>
        <p:blipFill>
          <a:blip r:embed="rId2"/>
          <a:stretch>
            <a:fillRect/>
          </a:stretch>
        </p:blipFill>
        <p:spPr>
          <a:xfrm>
            <a:off x="5432675" y="1352462"/>
            <a:ext cx="4740000" cy="1901854"/>
          </a:xfrm>
          <a:prstGeom prst="rect">
            <a:avLst/>
          </a:prstGeom>
          <a:solidFill>
            <a:schemeClr val="bg1">
              <a:lumMod val="95000"/>
            </a:schemeClr>
          </a:solidFill>
        </p:spPr>
      </p:pic>
      <p:sp>
        <p:nvSpPr>
          <p:cNvPr id="15" name="Hộp Văn bản 14">
            <a:extLst>
              <a:ext uri="{FF2B5EF4-FFF2-40B4-BE49-F238E27FC236}">
                <a16:creationId xmlns:a16="http://schemas.microsoft.com/office/drawing/2014/main" id="{F23D8EC7-3382-C6C8-10DB-A0EF7F11B40E}"/>
              </a:ext>
            </a:extLst>
          </p:cNvPr>
          <p:cNvSpPr txBox="1"/>
          <p:nvPr/>
        </p:nvSpPr>
        <p:spPr>
          <a:xfrm>
            <a:off x="4040400" y="50400"/>
            <a:ext cx="7513200"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1"/>
                </a:solidFill>
                <a:latin typeface="Arial"/>
                <a:cs typeface="Arial"/>
              </a:rPr>
              <a:t>Route-Level Error Analysis</a:t>
            </a:r>
          </a:p>
          <a:p>
            <a:pPr marL="285750" indent="-285750">
              <a:buFont typeface="Arial"/>
              <a:buChar char="•"/>
            </a:pPr>
            <a:r>
              <a:rPr lang="en-US" sz="1400" b="1">
                <a:latin typeface="Arial"/>
                <a:ea typeface="+mn-lt"/>
                <a:cs typeface="+mn-lt"/>
              </a:rPr>
              <a:t>Unstable demand patterns</a:t>
            </a:r>
            <a:r>
              <a:rPr lang="en-US" sz="1400">
                <a:latin typeface="Arial"/>
                <a:ea typeface="+mn-lt"/>
                <a:cs typeface="+mn-lt"/>
              </a:rPr>
              <a:t>  contribute to high prediction errors on certain routes.</a:t>
            </a:r>
            <a:endParaRPr lang="en-US" sz="1400">
              <a:latin typeface="Arial"/>
              <a:ea typeface="+mn-lt"/>
              <a:cs typeface="Arial"/>
            </a:endParaRPr>
          </a:p>
          <a:p>
            <a:pPr marL="285750" indent="-285750">
              <a:buFont typeface="Arial"/>
              <a:buChar char="•"/>
            </a:pPr>
            <a:r>
              <a:rPr lang="en-US" sz="1400" b="1">
                <a:latin typeface="Arial"/>
                <a:ea typeface="+mn-lt"/>
                <a:cs typeface="+mn-lt"/>
              </a:rPr>
              <a:t>Limited historical data</a:t>
            </a:r>
            <a:r>
              <a:rPr lang="en-US" sz="1400">
                <a:latin typeface="Arial"/>
                <a:ea typeface="+mn-lt"/>
                <a:cs typeface="+mn-lt"/>
              </a:rPr>
              <a:t> reduces model accuracy for less frequently used or newer routes.</a:t>
            </a:r>
            <a:endParaRPr lang="en-US" sz="1400">
              <a:latin typeface="Arial"/>
              <a:cs typeface="Arial"/>
            </a:endParaRPr>
          </a:p>
          <a:p>
            <a:pPr marL="285750" indent="-285750">
              <a:buFont typeface="Arial"/>
              <a:buChar char="•"/>
            </a:pPr>
            <a:r>
              <a:rPr lang="en-US" sz="1400" b="1">
                <a:latin typeface="Arial"/>
                <a:ea typeface="+mn-lt"/>
                <a:cs typeface="+mn-lt"/>
              </a:rPr>
              <a:t>External factors</a:t>
            </a:r>
            <a:r>
              <a:rPr lang="en-US" sz="1400">
                <a:latin typeface="Arial"/>
                <a:ea typeface="+mn-lt"/>
                <a:cs typeface="+mn-lt"/>
              </a:rPr>
              <a:t> changes should be considered for high-error routes.</a:t>
            </a:r>
          </a:p>
          <a:p>
            <a:pPr marL="285750" indent="-285750">
              <a:buFont typeface="Arial"/>
              <a:buChar char="•"/>
            </a:pPr>
            <a:endParaRPr lang="en-US" sz="1400">
              <a:latin typeface="Arial"/>
              <a:cs typeface="Arial"/>
            </a:endParaRPr>
          </a:p>
        </p:txBody>
      </p:sp>
      <p:sp>
        <p:nvSpPr>
          <p:cNvPr id="17" name="Hộp Văn bản 16">
            <a:extLst>
              <a:ext uri="{FF2B5EF4-FFF2-40B4-BE49-F238E27FC236}">
                <a16:creationId xmlns:a16="http://schemas.microsoft.com/office/drawing/2014/main" id="{94DACAC4-F88B-FE6C-AEFC-6DF0BA7FB1A0}"/>
              </a:ext>
            </a:extLst>
          </p:cNvPr>
          <p:cNvSpPr txBox="1"/>
          <p:nvPr/>
        </p:nvSpPr>
        <p:spPr>
          <a:xfrm>
            <a:off x="4040400" y="3404400"/>
            <a:ext cx="7627200"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1"/>
                </a:solidFill>
                <a:latin typeface="Arial"/>
                <a:ea typeface="+mn-lt"/>
                <a:cs typeface="+mn-lt"/>
              </a:rPr>
              <a:t>Feature Importance (Gain-Based)</a:t>
            </a:r>
            <a:endParaRPr lang="vi-VN" sz="1600" b="1">
              <a:solidFill>
                <a:schemeClr val="accent1"/>
              </a:solidFill>
              <a:latin typeface="Arial"/>
              <a:cs typeface="Arial"/>
            </a:endParaRPr>
          </a:p>
          <a:p>
            <a:r>
              <a:rPr lang="en-US" sz="1200">
                <a:latin typeface="Arial"/>
                <a:ea typeface="+mn-lt"/>
                <a:cs typeface="+mn-lt"/>
              </a:rPr>
              <a:t>The model relied most on temporal trend features, highlighting the importance of recent demand and short-term patterns. Spatial features and </a:t>
            </a:r>
            <a:r>
              <a:rPr lang="en-US" sz="1200" err="1">
                <a:latin typeface="Arial"/>
                <a:ea typeface="+mn-lt"/>
                <a:cs typeface="+mn-lt"/>
              </a:rPr>
              <a:t>day_type</a:t>
            </a:r>
            <a:r>
              <a:rPr lang="en-US" sz="1200">
                <a:latin typeface="Arial"/>
                <a:ea typeface="+mn-lt"/>
                <a:cs typeface="+mn-lt"/>
              </a:rPr>
              <a:t> contributed little, suggesting that time-based variables already captured their effects.</a:t>
            </a:r>
          </a:p>
          <a:p>
            <a:endParaRPr lang="en-US" sz="1400" b="1">
              <a:latin typeface="Arial"/>
              <a:ea typeface="+mn-lt"/>
              <a:cs typeface="Arial"/>
            </a:endParaRPr>
          </a:p>
          <a:p>
            <a:pPr marL="285750" indent="-285750">
              <a:buFont typeface="Arial"/>
              <a:buChar char="•"/>
            </a:pPr>
            <a:endParaRPr lang="en-US" sz="1400">
              <a:latin typeface="Arial"/>
              <a:cs typeface="Arial"/>
            </a:endParaRPr>
          </a:p>
          <a:p>
            <a:pPr marL="285750" indent="-285750">
              <a:buFont typeface="Arial"/>
              <a:buChar char="•"/>
            </a:pPr>
            <a:endParaRPr lang="en-US" sz="1400">
              <a:latin typeface="Arial"/>
              <a:cs typeface="Arial"/>
            </a:endParaRPr>
          </a:p>
        </p:txBody>
      </p:sp>
      <p:pic>
        <p:nvPicPr>
          <p:cNvPr id="19" name="Hình ảnh 18" descr="Ảnh có chứa văn bản, ảnh chụp màn hình, màn hình, số&#10;&#10;Nội dung do AI tạo ra có thể không chính xác.">
            <a:extLst>
              <a:ext uri="{FF2B5EF4-FFF2-40B4-BE49-F238E27FC236}">
                <a16:creationId xmlns:a16="http://schemas.microsoft.com/office/drawing/2014/main" id="{9045926C-1399-C951-4DBB-3097417ABCAA}"/>
              </a:ext>
            </a:extLst>
          </p:cNvPr>
          <p:cNvPicPr>
            <a:picLocks noChangeAspect="1"/>
          </p:cNvPicPr>
          <p:nvPr/>
        </p:nvPicPr>
        <p:blipFill>
          <a:blip r:embed="rId3"/>
          <a:stretch>
            <a:fillRect/>
          </a:stretch>
        </p:blipFill>
        <p:spPr>
          <a:xfrm>
            <a:off x="5903888" y="4309125"/>
            <a:ext cx="3792225" cy="2289750"/>
          </a:xfrm>
          <a:prstGeom prst="rect">
            <a:avLst/>
          </a:prstGeom>
        </p:spPr>
      </p:pic>
      <p:pic>
        <p:nvPicPr>
          <p:cNvPr id="3" name="Graphic 2" descr="Contract with solid fill">
            <a:extLst>
              <a:ext uri="{FF2B5EF4-FFF2-40B4-BE49-F238E27FC236}">
                <a16:creationId xmlns:a16="http://schemas.microsoft.com/office/drawing/2014/main" id="{9F121B88-AF98-69C7-27C9-B4588FC5BC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3866" y="5990841"/>
            <a:ext cx="731520" cy="731520"/>
          </a:xfrm>
          <a:prstGeom prst="rect">
            <a:avLst/>
          </a:prstGeom>
        </p:spPr>
      </p:pic>
    </p:spTree>
    <p:extLst>
      <p:ext uri="{BB962C8B-B14F-4D97-AF65-F5344CB8AC3E}">
        <p14:creationId xmlns:p14="http://schemas.microsoft.com/office/powerpoint/2010/main" val="23420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3D5E4-0168-E9B3-3504-F90891E845D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AC07325-1E85-F892-6D2E-A339B2251AF5}"/>
              </a:ext>
            </a:extLst>
          </p:cNvPr>
          <p:cNvSpPr>
            <a:spLocks noGrp="1"/>
          </p:cNvSpPr>
          <p:nvPr>
            <p:ph type="body" sz="quarter" idx="24"/>
          </p:nvPr>
        </p:nvSpPr>
        <p:spPr/>
        <p:txBody>
          <a:bodyPr/>
          <a:lstStyle/>
          <a:p>
            <a:endParaRPr lang="en-US"/>
          </a:p>
        </p:txBody>
      </p:sp>
      <p:pic>
        <p:nvPicPr>
          <p:cNvPr id="15" name="Picture Placeholder 14" descr="A screenshot of a computer screen">
            <a:extLst>
              <a:ext uri="{FF2B5EF4-FFF2-40B4-BE49-F238E27FC236}">
                <a16:creationId xmlns:a16="http://schemas.microsoft.com/office/drawing/2014/main" id="{E6544B84-1115-BE67-21AD-5022BFAC8D03}"/>
              </a:ext>
            </a:extLst>
          </p:cNvPr>
          <p:cNvPicPr>
            <a:picLocks noGrp="1" noChangeAspect="1"/>
          </p:cNvPicPr>
          <p:nvPr>
            <p:ph type="pic" sz="quarter" idx="10"/>
          </p:nvPr>
        </p:nvPicPr>
        <p:blipFill>
          <a:blip r:embed="rId3"/>
          <a:srcRect t="16232" b="16232"/>
          <a:stretch/>
        </p:blipFill>
        <p:spPr>
          <a:xfrm>
            <a:off x="1979061" y="-1"/>
            <a:ext cx="8233877" cy="6858000"/>
          </a:xfrm>
        </p:spPr>
      </p:pic>
      <p:sp>
        <p:nvSpPr>
          <p:cNvPr id="4" name="Text Placeholder 3">
            <a:extLst>
              <a:ext uri="{FF2B5EF4-FFF2-40B4-BE49-F238E27FC236}">
                <a16:creationId xmlns:a16="http://schemas.microsoft.com/office/drawing/2014/main" id="{C0E8F1BD-201D-744D-0B0D-AB27C0BB40F8}"/>
              </a:ext>
            </a:extLst>
          </p:cNvPr>
          <p:cNvSpPr>
            <a:spLocks noGrp="1"/>
          </p:cNvSpPr>
          <p:nvPr>
            <p:ph type="body" sz="quarter" idx="14"/>
          </p:nvPr>
        </p:nvSpPr>
        <p:spPr>
          <a:xfrm>
            <a:off x="14809" y="492"/>
            <a:ext cx="3566591" cy="6857508"/>
          </a:xfrm>
        </p:spPr>
        <p:txBody>
          <a:bodyPr/>
          <a:lstStyle/>
          <a:p>
            <a:pPr marL="0" indent="0">
              <a:buNone/>
            </a:pPr>
            <a:endParaRPr lang="en-US"/>
          </a:p>
        </p:txBody>
      </p:sp>
      <p:sp>
        <p:nvSpPr>
          <p:cNvPr id="5" name="Footer Placeholder 4">
            <a:extLst>
              <a:ext uri="{FF2B5EF4-FFF2-40B4-BE49-F238E27FC236}">
                <a16:creationId xmlns:a16="http://schemas.microsoft.com/office/drawing/2014/main" id="{26214642-E847-337B-213C-5CE663B668E9}"/>
              </a:ext>
            </a:extLst>
          </p:cNvPr>
          <p:cNvSpPr>
            <a:spLocks noGrp="1"/>
          </p:cNvSpPr>
          <p:nvPr>
            <p:ph type="ftr" sz="quarter" idx="12"/>
          </p:nvPr>
        </p:nvSpPr>
        <p:spPr/>
        <p:txBody>
          <a:bodyPr/>
          <a:lstStyle/>
          <a:p>
            <a:endParaRPr lang="en-AU"/>
          </a:p>
        </p:txBody>
      </p:sp>
      <p:sp>
        <p:nvSpPr>
          <p:cNvPr id="6" name="Slide Number Placeholder 5">
            <a:extLst>
              <a:ext uri="{FF2B5EF4-FFF2-40B4-BE49-F238E27FC236}">
                <a16:creationId xmlns:a16="http://schemas.microsoft.com/office/drawing/2014/main" id="{FE8B9027-CD8D-E1D6-B512-FA131493AFC1}"/>
              </a:ext>
            </a:extLst>
          </p:cNvPr>
          <p:cNvSpPr>
            <a:spLocks noGrp="1"/>
          </p:cNvSpPr>
          <p:nvPr>
            <p:ph type="sldNum" sz="quarter" idx="13"/>
          </p:nvPr>
        </p:nvSpPr>
        <p:spPr/>
        <p:txBody>
          <a:bodyPr/>
          <a:lstStyle/>
          <a:p>
            <a:fld id="{E917DE0E-AFB1-41FD-BC35-27DB61CA125F}" type="slidenum">
              <a:rPr lang="en-AU" smtClean="0"/>
              <a:pPr/>
              <a:t>16</a:t>
            </a:fld>
            <a:endParaRPr lang="en-AU"/>
          </a:p>
        </p:txBody>
      </p:sp>
      <p:sp>
        <p:nvSpPr>
          <p:cNvPr id="8" name="Text Placeholder 7">
            <a:extLst>
              <a:ext uri="{FF2B5EF4-FFF2-40B4-BE49-F238E27FC236}">
                <a16:creationId xmlns:a16="http://schemas.microsoft.com/office/drawing/2014/main" id="{F0B8462A-5492-520E-038B-4145F3B6DA2C}"/>
              </a:ext>
            </a:extLst>
          </p:cNvPr>
          <p:cNvSpPr>
            <a:spLocks noGrp="1"/>
          </p:cNvSpPr>
          <p:nvPr>
            <p:ph type="body" sz="quarter" idx="15"/>
          </p:nvPr>
        </p:nvSpPr>
        <p:spPr>
          <a:xfrm>
            <a:off x="321890" y="565258"/>
            <a:ext cx="2952427" cy="1003865"/>
          </a:xfrm>
        </p:spPr>
        <p:txBody>
          <a:bodyPr vert="horz" wrap="square" lIns="0" tIns="0" rIns="0" bIns="0" rtlCol="0" anchor="t">
            <a:spAutoFit/>
          </a:bodyPr>
          <a:lstStyle/>
          <a:p>
            <a:pPr marL="0" indent="0">
              <a:buNone/>
            </a:pPr>
            <a:r>
              <a:rPr lang="en-US" sz="4000"/>
              <a:t>Storytelling with Data</a:t>
            </a:r>
          </a:p>
        </p:txBody>
      </p:sp>
      <p:sp>
        <p:nvSpPr>
          <p:cNvPr id="9" name="Text Placeholder 8">
            <a:extLst>
              <a:ext uri="{FF2B5EF4-FFF2-40B4-BE49-F238E27FC236}">
                <a16:creationId xmlns:a16="http://schemas.microsoft.com/office/drawing/2014/main" id="{6ACB9BD0-0D30-5D59-B218-F07D4EFA3E42}"/>
              </a:ext>
            </a:extLst>
          </p:cNvPr>
          <p:cNvSpPr>
            <a:spLocks noGrp="1"/>
          </p:cNvSpPr>
          <p:nvPr>
            <p:ph type="body" sz="quarter" idx="16"/>
          </p:nvPr>
        </p:nvSpPr>
        <p:spPr>
          <a:xfrm>
            <a:off x="321889" y="1738706"/>
            <a:ext cx="2952427" cy="1477328"/>
          </a:xfrm>
        </p:spPr>
        <p:txBody>
          <a:bodyPr/>
          <a:lstStyle/>
          <a:p>
            <a:pPr marL="0" indent="0">
              <a:buNone/>
            </a:pPr>
            <a:r>
              <a:rPr lang="en-US" sz="3200" i="1"/>
              <a:t>Tableau Dashboard (Demo)</a:t>
            </a:r>
          </a:p>
        </p:txBody>
      </p:sp>
      <p:sp>
        <p:nvSpPr>
          <p:cNvPr id="10" name="Rectangle 9">
            <a:extLst>
              <a:ext uri="{FF2B5EF4-FFF2-40B4-BE49-F238E27FC236}">
                <a16:creationId xmlns:a16="http://schemas.microsoft.com/office/drawing/2014/main" id="{297BAC59-BFAE-3F6B-21B3-1FCC6F32BAA0}"/>
              </a:ext>
            </a:extLst>
          </p:cNvPr>
          <p:cNvSpPr/>
          <p:nvPr/>
        </p:nvSpPr>
        <p:spPr>
          <a:xfrm>
            <a:off x="3581400" y="0"/>
            <a:ext cx="86106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Storytelling with solid fill">
            <a:extLst>
              <a:ext uri="{FF2B5EF4-FFF2-40B4-BE49-F238E27FC236}">
                <a16:creationId xmlns:a16="http://schemas.microsoft.com/office/drawing/2014/main" id="{730F681C-5CB9-BC53-6FE5-8E74944F39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3670" y="5989955"/>
            <a:ext cx="731520" cy="731520"/>
          </a:xfrm>
          <a:prstGeom prst="rect">
            <a:avLst/>
          </a:prstGeom>
        </p:spPr>
      </p:pic>
      <p:pic>
        <p:nvPicPr>
          <p:cNvPr id="11" name="Picture 10" descr="A screenshot of a computer screen&#10;&#10;AI-generated content may be incorrect.">
            <a:extLst>
              <a:ext uri="{FF2B5EF4-FFF2-40B4-BE49-F238E27FC236}">
                <a16:creationId xmlns:a16="http://schemas.microsoft.com/office/drawing/2014/main" id="{E1CC2BC8-A1BD-EC92-337B-DAD73C7C83F2}"/>
              </a:ext>
            </a:extLst>
          </p:cNvPr>
          <p:cNvPicPr>
            <a:picLocks noChangeAspect="1"/>
          </p:cNvPicPr>
          <p:nvPr/>
        </p:nvPicPr>
        <p:blipFill>
          <a:blip r:embed="rId6"/>
          <a:stretch>
            <a:fillRect/>
          </a:stretch>
        </p:blipFill>
        <p:spPr>
          <a:xfrm>
            <a:off x="3798872" y="457199"/>
            <a:ext cx="8184124" cy="5898445"/>
          </a:xfrm>
          <a:prstGeom prst="rect">
            <a:avLst/>
          </a:prstGeom>
        </p:spPr>
      </p:pic>
      <p:sp>
        <p:nvSpPr>
          <p:cNvPr id="3" name="TextBox 2">
            <a:extLst>
              <a:ext uri="{FF2B5EF4-FFF2-40B4-BE49-F238E27FC236}">
                <a16:creationId xmlns:a16="http://schemas.microsoft.com/office/drawing/2014/main" id="{0079DBF5-477B-50AA-9915-D067CA5CF21C}"/>
              </a:ext>
            </a:extLst>
          </p:cNvPr>
          <p:cNvSpPr txBox="1"/>
          <p:nvPr/>
        </p:nvSpPr>
        <p:spPr>
          <a:xfrm>
            <a:off x="3757524" y="6402957"/>
            <a:ext cx="5614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7"/>
              </a:rPr>
              <a:t>Link</a:t>
            </a:r>
            <a:endParaRPr lang="en-US" sz="1200"/>
          </a:p>
        </p:txBody>
      </p:sp>
    </p:spTree>
    <p:extLst>
      <p:ext uri="{BB962C8B-B14F-4D97-AF65-F5344CB8AC3E}">
        <p14:creationId xmlns:p14="http://schemas.microsoft.com/office/powerpoint/2010/main" val="265789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840A-0E0B-2839-1C9D-59F728717CA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E71E4CA-9D89-A6EC-A0DE-5D7F0E6989E9}"/>
              </a:ext>
            </a:extLst>
          </p:cNvPr>
          <p:cNvSpPr>
            <a:spLocks noGrp="1"/>
          </p:cNvSpPr>
          <p:nvPr>
            <p:ph type="body" sz="quarter" idx="14"/>
          </p:nvPr>
        </p:nvSpPr>
        <p:spPr>
          <a:xfrm>
            <a:off x="3766" y="492"/>
            <a:ext cx="3710155" cy="6857508"/>
          </a:xfrm>
        </p:spPr>
        <p:txBody>
          <a:bodyPr/>
          <a:lstStyle/>
          <a:p>
            <a:pPr marL="0" indent="0">
              <a:buNone/>
            </a:pPr>
            <a:endParaRPr lang="en-US"/>
          </a:p>
        </p:txBody>
      </p:sp>
      <p:sp>
        <p:nvSpPr>
          <p:cNvPr id="6" name="Slide Number Placeholder 5">
            <a:extLst>
              <a:ext uri="{FF2B5EF4-FFF2-40B4-BE49-F238E27FC236}">
                <a16:creationId xmlns:a16="http://schemas.microsoft.com/office/drawing/2014/main" id="{FEA3D7A6-17FC-7073-65F8-B786BEB0F1E1}"/>
              </a:ext>
            </a:extLst>
          </p:cNvPr>
          <p:cNvSpPr>
            <a:spLocks noGrp="1"/>
          </p:cNvSpPr>
          <p:nvPr>
            <p:ph type="sldNum" sz="quarter" idx="13"/>
          </p:nvPr>
        </p:nvSpPr>
        <p:spPr/>
        <p:txBody>
          <a:bodyPr/>
          <a:lstStyle/>
          <a:p>
            <a:fld id="{E917DE0E-AFB1-41FD-BC35-27DB61CA125F}" type="slidenum">
              <a:rPr lang="en-AU" smtClean="0"/>
              <a:pPr/>
              <a:t>17</a:t>
            </a:fld>
            <a:endParaRPr lang="en-AU"/>
          </a:p>
        </p:txBody>
      </p:sp>
      <p:sp>
        <p:nvSpPr>
          <p:cNvPr id="8" name="Text Placeholder 7">
            <a:extLst>
              <a:ext uri="{FF2B5EF4-FFF2-40B4-BE49-F238E27FC236}">
                <a16:creationId xmlns:a16="http://schemas.microsoft.com/office/drawing/2014/main" id="{2C568D61-02E8-B7CA-9257-276768F58D84}"/>
              </a:ext>
            </a:extLst>
          </p:cNvPr>
          <p:cNvSpPr>
            <a:spLocks noGrp="1"/>
          </p:cNvSpPr>
          <p:nvPr>
            <p:ph type="body" sz="quarter" idx="15"/>
          </p:nvPr>
        </p:nvSpPr>
        <p:spPr>
          <a:xfrm>
            <a:off x="321890" y="565258"/>
            <a:ext cx="2952427" cy="1003865"/>
          </a:xfrm>
        </p:spPr>
        <p:txBody>
          <a:bodyPr vert="horz" wrap="square" lIns="0" tIns="0" rIns="0" bIns="0" rtlCol="0" anchor="t">
            <a:spAutoFit/>
          </a:bodyPr>
          <a:lstStyle/>
          <a:p>
            <a:pPr marL="0" indent="0">
              <a:buNone/>
            </a:pPr>
            <a:r>
              <a:rPr lang="en-US" sz="4000"/>
              <a:t>Storytelling with Data</a:t>
            </a:r>
          </a:p>
        </p:txBody>
      </p:sp>
      <p:sp>
        <p:nvSpPr>
          <p:cNvPr id="9" name="Text Placeholder 8">
            <a:extLst>
              <a:ext uri="{FF2B5EF4-FFF2-40B4-BE49-F238E27FC236}">
                <a16:creationId xmlns:a16="http://schemas.microsoft.com/office/drawing/2014/main" id="{879B143F-F90B-508C-1953-494E5B78FC6A}"/>
              </a:ext>
            </a:extLst>
          </p:cNvPr>
          <p:cNvSpPr>
            <a:spLocks noGrp="1"/>
          </p:cNvSpPr>
          <p:nvPr>
            <p:ph type="body" sz="quarter" idx="16"/>
          </p:nvPr>
        </p:nvSpPr>
        <p:spPr>
          <a:xfrm>
            <a:off x="217028" y="1827941"/>
            <a:ext cx="3581904" cy="1113125"/>
          </a:xfrm>
        </p:spPr>
        <p:txBody>
          <a:bodyPr/>
          <a:lstStyle/>
          <a:p>
            <a:pPr marL="0" indent="0" algn="ctr">
              <a:buNone/>
            </a:pPr>
            <a:r>
              <a:rPr lang="en-US" sz="3200" i="1"/>
              <a:t>Recommendations </a:t>
            </a:r>
          </a:p>
          <a:p>
            <a:pPr marL="0" indent="0">
              <a:buNone/>
            </a:pPr>
            <a:r>
              <a:rPr lang="en-US" sz="3200" i="1"/>
              <a:t>and Further Study</a:t>
            </a:r>
            <a:endParaRPr lang="en-US"/>
          </a:p>
        </p:txBody>
      </p:sp>
      <p:pic>
        <p:nvPicPr>
          <p:cNvPr id="13" name="Graphic 12" descr="Storytelling with solid fill">
            <a:extLst>
              <a:ext uri="{FF2B5EF4-FFF2-40B4-BE49-F238E27FC236}">
                <a16:creationId xmlns:a16="http://schemas.microsoft.com/office/drawing/2014/main" id="{2785F201-06B0-AEBD-140E-77F2713AFF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3670" y="5989955"/>
            <a:ext cx="731520" cy="731520"/>
          </a:xfrm>
          <a:prstGeom prst="rect">
            <a:avLst/>
          </a:prstGeom>
        </p:spPr>
      </p:pic>
      <p:graphicFrame>
        <p:nvGraphicFramePr>
          <p:cNvPr id="18" name="Table 17">
            <a:extLst>
              <a:ext uri="{FF2B5EF4-FFF2-40B4-BE49-F238E27FC236}">
                <a16:creationId xmlns:a16="http://schemas.microsoft.com/office/drawing/2014/main" id="{AB4B38D2-561E-6736-204C-E8877F046664}"/>
              </a:ext>
            </a:extLst>
          </p:cNvPr>
          <p:cNvGraphicFramePr>
            <a:graphicFrameLocks noGrp="1"/>
          </p:cNvGraphicFramePr>
          <p:nvPr>
            <p:extLst>
              <p:ext uri="{D42A27DB-BD31-4B8C-83A1-F6EECF244321}">
                <p14:modId xmlns:p14="http://schemas.microsoft.com/office/powerpoint/2010/main" val="3093108145"/>
              </p:ext>
            </p:extLst>
          </p:nvPr>
        </p:nvGraphicFramePr>
        <p:xfrm>
          <a:off x="3800723" y="424202"/>
          <a:ext cx="8168640" cy="6016479"/>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4051924866"/>
                    </a:ext>
                  </a:extLst>
                </a:gridCol>
                <a:gridCol w="4084320">
                  <a:extLst>
                    <a:ext uri="{9D8B030D-6E8A-4147-A177-3AD203B41FA5}">
                      <a16:colId xmlns:a16="http://schemas.microsoft.com/office/drawing/2014/main" val="3831251659"/>
                    </a:ext>
                  </a:extLst>
                </a:gridCol>
              </a:tblGrid>
              <a:tr h="6016479">
                <a:tc>
                  <a:txBody>
                    <a:bodyPr/>
                    <a:lstStyle/>
                    <a:p>
                      <a:endParaRPr lang="en-US"/>
                    </a:p>
                  </a:txBody>
                  <a:tcPr>
                    <a:solidFill>
                      <a:schemeClr val="tx1">
                        <a:lumMod val="10000"/>
                        <a:lumOff val="90000"/>
                      </a:schemeClr>
                    </a:solidFill>
                  </a:tcPr>
                </a:tc>
                <a:tc>
                  <a:txBody>
                    <a:bodyPr/>
                    <a:lstStyle/>
                    <a:p>
                      <a:pPr lvl="0">
                        <a:buNone/>
                      </a:pPr>
                      <a:endParaRPr lang="en-US"/>
                    </a:p>
                  </a:txBody>
                  <a:tcPr>
                    <a:solidFill>
                      <a:schemeClr val="tx1">
                        <a:lumMod val="10000"/>
                        <a:lumOff val="90000"/>
                      </a:schemeClr>
                    </a:solidFill>
                  </a:tcPr>
                </a:tc>
                <a:extLst>
                  <a:ext uri="{0D108BD9-81ED-4DB2-BD59-A6C34878D82A}">
                    <a16:rowId xmlns:a16="http://schemas.microsoft.com/office/drawing/2014/main" val="276160600"/>
                  </a:ext>
                </a:extLst>
              </a:tr>
            </a:tbl>
          </a:graphicData>
        </a:graphic>
      </p:graphicFrame>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F52B3EFE-F3A7-BB86-B24F-7FDA411937FD}"/>
                  </a:ext>
                </a:extLst>
              </p14:cNvPr>
              <p14:cNvContentPartPr/>
              <p14:nvPr/>
            </p14:nvContentPartPr>
            <p14:xfrm>
              <a:off x="-1752599" y="2250621"/>
              <a:ext cx="13607" cy="13607"/>
            </p14:xfrm>
          </p:contentPart>
        </mc:Choice>
        <mc:Fallback xmlns="">
          <p:pic>
            <p:nvPicPr>
              <p:cNvPr id="26" name="Ink 25">
                <a:extLst>
                  <a:ext uri="{FF2B5EF4-FFF2-40B4-BE49-F238E27FC236}">
                    <a16:creationId xmlns:a16="http://schemas.microsoft.com/office/drawing/2014/main" id="{F52B3EFE-F3A7-BB86-B24F-7FDA411937FD}"/>
                  </a:ext>
                </a:extLst>
              </p:cNvPr>
              <p:cNvPicPr/>
              <p:nvPr/>
            </p:nvPicPr>
            <p:blipFill>
              <a:blip r:embed="rId6"/>
              <a:stretch>
                <a:fillRect/>
              </a:stretch>
            </p:blipFill>
            <p:spPr>
              <a:xfrm>
                <a:off x="-2432949" y="1570271"/>
                <a:ext cx="1360700" cy="1360700"/>
              </a:xfrm>
              <a:prstGeom prst="rect">
                <a:avLst/>
              </a:prstGeom>
            </p:spPr>
          </p:pic>
        </mc:Fallback>
      </mc:AlternateContent>
      <p:cxnSp>
        <p:nvCxnSpPr>
          <p:cNvPr id="27" name="Straight Arrow Connector 26">
            <a:extLst>
              <a:ext uri="{FF2B5EF4-FFF2-40B4-BE49-F238E27FC236}">
                <a16:creationId xmlns:a16="http://schemas.microsoft.com/office/drawing/2014/main" id="{A1411A5F-9900-5320-B79F-114781CD3C8C}"/>
              </a:ext>
            </a:extLst>
          </p:cNvPr>
          <p:cNvCxnSpPr/>
          <p:nvPr/>
        </p:nvCxnSpPr>
        <p:spPr>
          <a:xfrm>
            <a:off x="7864928" y="435428"/>
            <a:ext cx="27214" cy="6000749"/>
          </a:xfrm>
          <a:prstGeom prst="straightConnector1">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A83ED789-2E4D-F9C6-6254-9FA56B3FE501}"/>
                  </a:ext>
                </a:extLst>
              </p14:cNvPr>
              <p14:cNvContentPartPr/>
              <p14:nvPr/>
            </p14:nvContentPartPr>
            <p14:xfrm>
              <a:off x="13498285" y="4405992"/>
              <a:ext cx="13607" cy="13607"/>
            </p14:xfrm>
          </p:contentPart>
        </mc:Choice>
        <mc:Fallback xmlns="">
          <p:pic>
            <p:nvPicPr>
              <p:cNvPr id="28" name="Ink 27">
                <a:extLst>
                  <a:ext uri="{FF2B5EF4-FFF2-40B4-BE49-F238E27FC236}">
                    <a16:creationId xmlns:a16="http://schemas.microsoft.com/office/drawing/2014/main" id="{A83ED789-2E4D-F9C6-6254-9FA56B3FE501}"/>
                  </a:ext>
                </a:extLst>
              </p:cNvPr>
              <p:cNvPicPr/>
              <p:nvPr/>
            </p:nvPicPr>
            <p:blipFill>
              <a:blip r:embed="rId6"/>
              <a:stretch>
                <a:fillRect/>
              </a:stretch>
            </p:blipFill>
            <p:spPr>
              <a:xfrm>
                <a:off x="12817935" y="3725642"/>
                <a:ext cx="1360700" cy="1360700"/>
              </a:xfrm>
              <a:prstGeom prst="rect">
                <a:avLst/>
              </a:prstGeom>
            </p:spPr>
          </p:pic>
        </mc:Fallback>
      </mc:AlternateContent>
      <p:sp>
        <p:nvSpPr>
          <p:cNvPr id="2" name="TextBox 1">
            <a:extLst>
              <a:ext uri="{FF2B5EF4-FFF2-40B4-BE49-F238E27FC236}">
                <a16:creationId xmlns:a16="http://schemas.microsoft.com/office/drawing/2014/main" id="{835486FF-1922-863A-0243-010429FBD1C3}"/>
              </a:ext>
            </a:extLst>
          </p:cNvPr>
          <p:cNvSpPr txBox="1"/>
          <p:nvPr/>
        </p:nvSpPr>
        <p:spPr>
          <a:xfrm>
            <a:off x="4095750" y="748393"/>
            <a:ext cx="351064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Recommendations</a:t>
            </a:r>
          </a:p>
          <a:p>
            <a:endParaRPr lang="en-US" sz="2000" b="1"/>
          </a:p>
          <a:p>
            <a:pPr marL="342900" indent="-342900">
              <a:buFont typeface="Arial"/>
              <a:buChar char="•"/>
            </a:pPr>
            <a:r>
              <a:rPr lang="en-US" sz="1400">
                <a:solidFill>
                  <a:srgbClr val="000000"/>
                </a:solidFill>
                <a:latin typeface="Aptos"/>
                <a:cs typeface="Arial"/>
              </a:rPr>
              <a:t>Align service levels with routine patterns (</a:t>
            </a:r>
            <a:r>
              <a:rPr lang="en-US" sz="1400" err="1">
                <a:solidFill>
                  <a:srgbClr val="000000"/>
                </a:solidFill>
                <a:latin typeface="Aptos"/>
                <a:cs typeface="Arial"/>
              </a:rPr>
              <a:t>eg.</a:t>
            </a:r>
            <a:r>
              <a:rPr lang="en-US" sz="1400">
                <a:solidFill>
                  <a:srgbClr val="000000"/>
                </a:solidFill>
                <a:latin typeface="Aptos"/>
                <a:cs typeface="Arial"/>
              </a:rPr>
              <a:t> school terms, work peaks)</a:t>
            </a:r>
          </a:p>
          <a:p>
            <a:pPr marL="342900" indent="-342900">
              <a:buFont typeface="Arial"/>
              <a:buChar char="•"/>
            </a:pPr>
            <a:r>
              <a:rPr lang="en-US" sz="1400">
                <a:solidFill>
                  <a:srgbClr val="000000"/>
                </a:solidFill>
                <a:latin typeface="Aptos"/>
                <a:cs typeface="Arial"/>
              </a:rPr>
              <a:t>Consider increasing the number of stops in areas with &lt;6 stops per 1000 population. Lack of access may be contributing to low number of trips. - </a:t>
            </a:r>
            <a:r>
              <a:rPr lang="en-US" sz="1400" err="1">
                <a:solidFill>
                  <a:srgbClr val="000000"/>
                </a:solidFill>
                <a:latin typeface="Aptos"/>
                <a:cs typeface="Arial"/>
              </a:rPr>
              <a:t>Translink</a:t>
            </a:r>
          </a:p>
          <a:p>
            <a:pPr marL="342900" indent="-342900">
              <a:buFont typeface="Arial"/>
              <a:buChar char="•"/>
            </a:pPr>
            <a:r>
              <a:rPr lang="en-US" sz="1400">
                <a:solidFill>
                  <a:srgbClr val="000000"/>
                </a:solidFill>
                <a:latin typeface="Aptos"/>
                <a:cs typeface="Arial"/>
              </a:rPr>
              <a:t>Connect Tableau to a Database (flat files too big for it to handle reliably) </a:t>
            </a:r>
          </a:p>
          <a:p>
            <a:pPr marL="342900" indent="-342900">
              <a:buFont typeface="Arial"/>
              <a:buChar char="•"/>
            </a:pPr>
            <a:endParaRPr lang="en-US" sz="1400">
              <a:solidFill>
                <a:srgbClr val="000000"/>
              </a:solidFill>
              <a:latin typeface="Arial"/>
              <a:cs typeface="Arial"/>
            </a:endParaRPr>
          </a:p>
          <a:p>
            <a:pPr algn="ctr"/>
            <a:endParaRPr lang="en-US" sz="2000" b="1"/>
          </a:p>
          <a:p>
            <a:pPr marL="342900" indent="-342900">
              <a:buFont typeface="Arial"/>
              <a:buChar char="•"/>
            </a:pPr>
            <a:endParaRPr lang="en-US" sz="2000" b="1"/>
          </a:p>
        </p:txBody>
      </p:sp>
      <p:sp>
        <p:nvSpPr>
          <p:cNvPr id="5" name="TextBox 4">
            <a:extLst>
              <a:ext uri="{FF2B5EF4-FFF2-40B4-BE49-F238E27FC236}">
                <a16:creationId xmlns:a16="http://schemas.microsoft.com/office/drawing/2014/main" id="{99C683F6-85A6-8665-244E-719B9D35ACE8}"/>
              </a:ext>
            </a:extLst>
          </p:cNvPr>
          <p:cNvSpPr txBox="1"/>
          <p:nvPr/>
        </p:nvSpPr>
        <p:spPr>
          <a:xfrm>
            <a:off x="8226011" y="748393"/>
            <a:ext cx="3510642"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Further Study</a:t>
            </a:r>
          </a:p>
          <a:p>
            <a:endParaRPr lang="en-US" sz="2000" b="1"/>
          </a:p>
          <a:p>
            <a:pPr marL="342900" indent="-342900">
              <a:buFont typeface="Arial"/>
              <a:buChar char="•"/>
            </a:pPr>
            <a:r>
              <a:rPr lang="en-US" sz="1400"/>
              <a:t>Include more variables: day of week (weekend/weekday, holidays, local events, school calendars </a:t>
            </a:r>
            <a:r>
              <a:rPr lang="en-US" sz="1400" err="1"/>
              <a:t>etc</a:t>
            </a:r>
            <a:r>
              <a:rPr lang="en-US" sz="1400"/>
              <a:t>)</a:t>
            </a:r>
          </a:p>
          <a:p>
            <a:pPr marL="342900" indent="-342900">
              <a:buFont typeface="Arial"/>
              <a:buChar char="•"/>
            </a:pPr>
            <a:r>
              <a:rPr lang="en-US" sz="1400"/>
              <a:t>Explore lag and extreme weather impacts</a:t>
            </a:r>
          </a:p>
          <a:p>
            <a:pPr marL="342900" indent="-342900">
              <a:buFont typeface="Arial"/>
              <a:buChar char="•"/>
            </a:pPr>
            <a:r>
              <a:rPr lang="en-US" sz="1400"/>
              <a:t>Trip segmentation: leisure vs commute ( Regular commuters travel regardless of the weather whereas leisure trips are likely to be affected by poor weather)</a:t>
            </a:r>
          </a:p>
          <a:p>
            <a:pPr marL="342900" indent="-342900">
              <a:buFont typeface="Arial"/>
              <a:buChar char="•"/>
            </a:pPr>
            <a:r>
              <a:rPr lang="en-US" sz="1400"/>
              <a:t>Estimate Missing Data – </a:t>
            </a:r>
            <a:r>
              <a:rPr lang="en-US" sz="1400" err="1"/>
              <a:t>eg</a:t>
            </a:r>
            <a:r>
              <a:rPr lang="en-US" sz="1400"/>
              <a:t> fare evaders, smart ticking, </a:t>
            </a:r>
            <a:r>
              <a:rPr lang="en-US" sz="1400" err="1"/>
              <a:t>etc</a:t>
            </a:r>
            <a:endParaRPr lang="en-US" sz="1400"/>
          </a:p>
          <a:p>
            <a:pPr marL="342900" indent="-342900">
              <a:buFont typeface="Arial"/>
              <a:buChar char="•"/>
            </a:pPr>
            <a:r>
              <a:rPr lang="en-US" sz="1400"/>
              <a:t>Integrate timetable analysis with trip data.</a:t>
            </a:r>
          </a:p>
          <a:p>
            <a:pPr marL="342900" indent="-342900">
              <a:buFont typeface="Arial"/>
              <a:buChar char="•"/>
            </a:pPr>
            <a:endParaRPr lang="en-US" sz="1400"/>
          </a:p>
          <a:p>
            <a:pPr marL="342900" indent="-342900">
              <a:buFont typeface="Arial"/>
              <a:buChar char="•"/>
            </a:pPr>
            <a:endParaRPr lang="en-US" sz="1400"/>
          </a:p>
        </p:txBody>
      </p:sp>
    </p:spTree>
    <p:extLst>
      <p:ext uri="{BB962C8B-B14F-4D97-AF65-F5344CB8AC3E}">
        <p14:creationId xmlns:p14="http://schemas.microsoft.com/office/powerpoint/2010/main" val="25268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Graphic 22" descr="Send">
            <a:extLst>
              <a:ext uri="{FF2B5EF4-FFF2-40B4-BE49-F238E27FC236}">
                <a16:creationId xmlns:a16="http://schemas.microsoft.com/office/drawing/2014/main" id="{E166ECEA-18D1-4FDA-97BC-E9670D0AB5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16" y="-735873"/>
            <a:ext cx="612000" cy="612000"/>
          </a:xfrm>
          <a:prstGeom prst="rect">
            <a:avLst/>
          </a:prstGeom>
        </p:spPr>
      </p:pic>
      <p:pic>
        <p:nvPicPr>
          <p:cNvPr id="45" name="Graphic 24" descr="Share">
            <a:extLst>
              <a:ext uri="{FF2B5EF4-FFF2-40B4-BE49-F238E27FC236}">
                <a16:creationId xmlns:a16="http://schemas.microsoft.com/office/drawing/2014/main" id="{8B25D22B-B04D-4DF3-9136-47CCAC3B2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20" y="-748457"/>
            <a:ext cx="612000" cy="612000"/>
          </a:xfrm>
          <a:prstGeom prst="rect">
            <a:avLst/>
          </a:prstGeom>
        </p:spPr>
      </p:pic>
      <p:pic>
        <p:nvPicPr>
          <p:cNvPr id="48" name="Graphic 31" descr="Boardroom">
            <a:extLst>
              <a:ext uri="{FF2B5EF4-FFF2-40B4-BE49-F238E27FC236}">
                <a16:creationId xmlns:a16="http://schemas.microsoft.com/office/drawing/2014/main" id="{6391913C-C6AA-4075-9CFD-F294F46FAD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3276" y="-748457"/>
            <a:ext cx="612000" cy="612000"/>
          </a:xfrm>
          <a:prstGeom prst="rect">
            <a:avLst/>
          </a:prstGeom>
        </p:spPr>
      </p:pic>
      <p:pic>
        <p:nvPicPr>
          <p:cNvPr id="49" name="Graphic 32" descr="Users">
            <a:extLst>
              <a:ext uri="{FF2B5EF4-FFF2-40B4-BE49-F238E27FC236}">
                <a16:creationId xmlns:a16="http://schemas.microsoft.com/office/drawing/2014/main" id="{41253E3B-FC20-4C37-895C-701ACFAE89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0480" y="-796807"/>
            <a:ext cx="612000" cy="612000"/>
          </a:xfrm>
          <a:prstGeom prst="rect">
            <a:avLst/>
          </a:prstGeom>
        </p:spPr>
      </p:pic>
      <p:pic>
        <p:nvPicPr>
          <p:cNvPr id="50" name="Graphic 7" descr="List">
            <a:extLst>
              <a:ext uri="{FF2B5EF4-FFF2-40B4-BE49-F238E27FC236}">
                <a16:creationId xmlns:a16="http://schemas.microsoft.com/office/drawing/2014/main" id="{18252925-939E-47BC-BE18-A86DC46D0E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9296" y="-735873"/>
            <a:ext cx="612000" cy="612000"/>
          </a:xfrm>
          <a:prstGeom prst="rect">
            <a:avLst/>
          </a:prstGeom>
        </p:spPr>
      </p:pic>
      <p:pic>
        <p:nvPicPr>
          <p:cNvPr id="56" name="Graphic 8" descr="Checklist">
            <a:extLst>
              <a:ext uri="{FF2B5EF4-FFF2-40B4-BE49-F238E27FC236}">
                <a16:creationId xmlns:a16="http://schemas.microsoft.com/office/drawing/2014/main" id="{4943FC22-102B-4F16-8CF7-771963F089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46500" y="-748457"/>
            <a:ext cx="612000" cy="612000"/>
          </a:xfrm>
          <a:prstGeom prst="rect">
            <a:avLst/>
          </a:prstGeom>
        </p:spPr>
      </p:pic>
      <p:pic>
        <p:nvPicPr>
          <p:cNvPr id="57" name="Graphic 9" descr="Inbox">
            <a:extLst>
              <a:ext uri="{FF2B5EF4-FFF2-40B4-BE49-F238E27FC236}">
                <a16:creationId xmlns:a16="http://schemas.microsoft.com/office/drawing/2014/main" id="{81BA3289-792F-40B3-9DA9-E53265AC919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77684" y="-735873"/>
            <a:ext cx="612000" cy="612000"/>
          </a:xfrm>
          <a:prstGeom prst="rect">
            <a:avLst/>
          </a:prstGeom>
        </p:spPr>
      </p:pic>
      <p:pic>
        <p:nvPicPr>
          <p:cNvPr id="58" name="Graphic 57" descr="Email">
            <a:extLst>
              <a:ext uri="{FF2B5EF4-FFF2-40B4-BE49-F238E27FC236}">
                <a16:creationId xmlns:a16="http://schemas.microsoft.com/office/drawing/2014/main" id="{58DEEBD4-ADAC-42BD-A94F-8E9070B5B8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98112" y="-748152"/>
            <a:ext cx="612000" cy="612000"/>
          </a:xfrm>
          <a:prstGeom prst="rect">
            <a:avLst/>
          </a:prstGeom>
        </p:spPr>
      </p:pic>
      <p:pic>
        <p:nvPicPr>
          <p:cNvPr id="59" name="Graphic 23" descr="Open envelope">
            <a:extLst>
              <a:ext uri="{FF2B5EF4-FFF2-40B4-BE49-F238E27FC236}">
                <a16:creationId xmlns:a16="http://schemas.microsoft.com/office/drawing/2014/main" id="{174647AF-BDDD-46E1-8B59-359C1A40E23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80908" y="-742933"/>
            <a:ext cx="612000" cy="612000"/>
          </a:xfrm>
          <a:prstGeom prst="rect">
            <a:avLst/>
          </a:prstGeom>
        </p:spPr>
      </p:pic>
      <p:pic>
        <p:nvPicPr>
          <p:cNvPr id="60" name="Graphic 25" descr="Envelope">
            <a:extLst>
              <a:ext uri="{FF2B5EF4-FFF2-40B4-BE49-F238E27FC236}">
                <a16:creationId xmlns:a16="http://schemas.microsoft.com/office/drawing/2014/main" id="{2A7BDCF0-AF73-4AD1-86EA-A5171D7AAD5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63704" y="-748152"/>
            <a:ext cx="612000" cy="612000"/>
          </a:xfrm>
          <a:prstGeom prst="rect">
            <a:avLst/>
          </a:prstGeom>
        </p:spPr>
      </p:pic>
      <p:pic>
        <p:nvPicPr>
          <p:cNvPr id="61" name="Graphic 4" descr="Document">
            <a:extLst>
              <a:ext uri="{FF2B5EF4-FFF2-40B4-BE49-F238E27FC236}">
                <a16:creationId xmlns:a16="http://schemas.microsoft.com/office/drawing/2014/main" id="{48A75C10-3540-4FD0-8687-96ADDA751ED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294888" y="-735873"/>
            <a:ext cx="612000" cy="612000"/>
          </a:xfrm>
          <a:prstGeom prst="rect">
            <a:avLst/>
          </a:prstGeom>
        </p:spPr>
      </p:pic>
      <p:pic>
        <p:nvPicPr>
          <p:cNvPr id="62" name="Graphic 5" descr="Contract">
            <a:extLst>
              <a:ext uri="{FF2B5EF4-FFF2-40B4-BE49-F238E27FC236}">
                <a16:creationId xmlns:a16="http://schemas.microsoft.com/office/drawing/2014/main" id="{C7B9757B-BF62-4ABD-A29E-75D717E63A1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2092" y="-707715"/>
            <a:ext cx="612000" cy="612000"/>
          </a:xfrm>
          <a:prstGeom prst="rect">
            <a:avLst/>
          </a:prstGeom>
        </p:spPr>
      </p:pic>
      <p:pic>
        <p:nvPicPr>
          <p:cNvPr id="63" name="Graphic 62" descr="Marketing">
            <a:extLst>
              <a:ext uri="{FF2B5EF4-FFF2-40B4-BE49-F238E27FC236}">
                <a16:creationId xmlns:a16="http://schemas.microsoft.com/office/drawing/2014/main" id="{DF898B21-4E66-4A5A-BE0E-4977209ACE8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426076" y="-758938"/>
            <a:ext cx="612000" cy="612000"/>
          </a:xfrm>
          <a:prstGeom prst="rect">
            <a:avLst/>
          </a:prstGeom>
        </p:spPr>
      </p:pic>
      <p:sp>
        <p:nvSpPr>
          <p:cNvPr id="5" name="Oval 9">
            <a:extLst>
              <a:ext uri="{FF2B5EF4-FFF2-40B4-BE49-F238E27FC236}">
                <a16:creationId xmlns:a16="http://schemas.microsoft.com/office/drawing/2014/main" id="{315546C0-1531-7AFD-89E6-CB8AC579906D}"/>
              </a:ext>
            </a:extLst>
          </p:cNvPr>
          <p:cNvSpPr>
            <a:spLocks noChangeAspect="1"/>
          </p:cNvSpPr>
          <p:nvPr/>
        </p:nvSpPr>
        <p:spPr>
          <a:xfrm>
            <a:off x="12660116" y="5422870"/>
            <a:ext cx="288000" cy="288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5">
            <a:extLst>
              <a:ext uri="{FF2B5EF4-FFF2-40B4-BE49-F238E27FC236}">
                <a16:creationId xmlns:a16="http://schemas.microsoft.com/office/drawing/2014/main" id="{62A2308A-90A9-B44A-16E1-67F0FB204331}"/>
              </a:ext>
            </a:extLst>
          </p:cNvPr>
          <p:cNvSpPr>
            <a:spLocks noChangeAspect="1"/>
          </p:cNvSpPr>
          <p:nvPr/>
        </p:nvSpPr>
        <p:spPr>
          <a:xfrm>
            <a:off x="12534116" y="6229878"/>
            <a:ext cx="540000" cy="540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ight Arc">
            <a:extLst>
              <a:ext uri="{FF2B5EF4-FFF2-40B4-BE49-F238E27FC236}">
                <a16:creationId xmlns:a16="http://schemas.microsoft.com/office/drawing/2014/main" id="{FE158FE7-3D20-3F74-7691-D132ED918BFF}"/>
              </a:ext>
            </a:extLst>
          </p:cNvPr>
          <p:cNvSpPr/>
          <p:nvPr/>
        </p:nvSpPr>
        <p:spPr>
          <a:xfrm>
            <a:off x="13800856" y="4614696"/>
            <a:ext cx="2071654" cy="2140633"/>
          </a:xfrm>
          <a:prstGeom prst="arc">
            <a:avLst>
              <a:gd name="adj1" fmla="val 16200000"/>
              <a:gd name="adj2" fmla="val 5429635"/>
            </a:avLst>
          </a:pr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1" name="left Arc">
            <a:extLst>
              <a:ext uri="{FF2B5EF4-FFF2-40B4-BE49-F238E27FC236}">
                <a16:creationId xmlns:a16="http://schemas.microsoft.com/office/drawing/2014/main" id="{C65C1897-BE32-A8A2-CBDE-149701D2EA46}"/>
              </a:ext>
            </a:extLst>
          </p:cNvPr>
          <p:cNvSpPr/>
          <p:nvPr/>
        </p:nvSpPr>
        <p:spPr>
          <a:xfrm flipH="1">
            <a:off x="16105112" y="4614696"/>
            <a:ext cx="2071654" cy="2140633"/>
          </a:xfrm>
          <a:prstGeom prst="arc">
            <a:avLst>
              <a:gd name="adj1" fmla="val 16200000"/>
              <a:gd name="adj2" fmla="val 5429635"/>
            </a:avLst>
          </a:pr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Arrow: Chevron 4">
            <a:extLst>
              <a:ext uri="{FF2B5EF4-FFF2-40B4-BE49-F238E27FC236}">
                <a16:creationId xmlns:a16="http://schemas.microsoft.com/office/drawing/2014/main" id="{14012042-0C9A-DDE8-DD41-71A344E11A2E}"/>
              </a:ext>
            </a:extLst>
          </p:cNvPr>
          <p:cNvSpPr/>
          <p:nvPr/>
        </p:nvSpPr>
        <p:spPr>
          <a:xfrm>
            <a:off x="17473263" y="4858063"/>
            <a:ext cx="2140251" cy="1673566"/>
          </a:xfrm>
          <a:custGeom>
            <a:avLst/>
            <a:gdLst>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1690878 w 4305300"/>
              <a:gd name="connsiteY5" fmla="*/ 1690878 h 3381756"/>
              <a:gd name="connsiteX6" fmla="*/ 0 w 4305300"/>
              <a:gd name="connsiteY6" fmla="*/ 0 h 3381756"/>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833628 w 4305300"/>
              <a:gd name="connsiteY5" fmla="*/ 1700403 h 3381756"/>
              <a:gd name="connsiteX6" fmla="*/ 0 w 4305300"/>
              <a:gd name="connsiteY6" fmla="*/ 0 h 3381756"/>
              <a:gd name="connsiteX0" fmla="*/ 0 w 3657600"/>
              <a:gd name="connsiteY0" fmla="*/ 0 h 3381756"/>
              <a:gd name="connsiteX1" fmla="*/ 2614422 w 3657600"/>
              <a:gd name="connsiteY1" fmla="*/ 0 h 3381756"/>
              <a:gd name="connsiteX2" fmla="*/ 3657600 w 3657600"/>
              <a:gd name="connsiteY2" fmla="*/ 1695640 h 3381756"/>
              <a:gd name="connsiteX3" fmla="*/ 2614422 w 3657600"/>
              <a:gd name="connsiteY3" fmla="*/ 3381756 h 3381756"/>
              <a:gd name="connsiteX4" fmla="*/ 0 w 3657600"/>
              <a:gd name="connsiteY4" fmla="*/ 3381756 h 3381756"/>
              <a:gd name="connsiteX5" fmla="*/ 833628 w 3657600"/>
              <a:gd name="connsiteY5" fmla="*/ 1700403 h 3381756"/>
              <a:gd name="connsiteX6" fmla="*/ 0 w 3657600"/>
              <a:gd name="connsiteY6" fmla="*/ 0 h 3381756"/>
              <a:gd name="connsiteX0" fmla="*/ 0 w 3524250"/>
              <a:gd name="connsiteY0" fmla="*/ 0 h 3381756"/>
              <a:gd name="connsiteX1" fmla="*/ 2614422 w 3524250"/>
              <a:gd name="connsiteY1" fmla="*/ 0 h 3381756"/>
              <a:gd name="connsiteX2" fmla="*/ 3524250 w 3524250"/>
              <a:gd name="connsiteY2" fmla="*/ 1695640 h 3381756"/>
              <a:gd name="connsiteX3" fmla="*/ 2614422 w 3524250"/>
              <a:gd name="connsiteY3" fmla="*/ 3381756 h 3381756"/>
              <a:gd name="connsiteX4" fmla="*/ 0 w 3524250"/>
              <a:gd name="connsiteY4" fmla="*/ 3381756 h 3381756"/>
              <a:gd name="connsiteX5" fmla="*/ 833628 w 3524250"/>
              <a:gd name="connsiteY5" fmla="*/ 1700403 h 3381756"/>
              <a:gd name="connsiteX6" fmla="*/ 0 w 3524250"/>
              <a:gd name="connsiteY6" fmla="*/ 0 h 3381756"/>
              <a:gd name="connsiteX0" fmla="*/ 0 w 3376612"/>
              <a:gd name="connsiteY0" fmla="*/ 0 h 3381756"/>
              <a:gd name="connsiteX1" fmla="*/ 2614422 w 3376612"/>
              <a:gd name="connsiteY1" fmla="*/ 0 h 3381756"/>
              <a:gd name="connsiteX2" fmla="*/ 3376612 w 3376612"/>
              <a:gd name="connsiteY2" fmla="*/ 1700403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376612"/>
              <a:gd name="connsiteY0" fmla="*/ 0 h 3381756"/>
              <a:gd name="connsiteX1" fmla="*/ 2614422 w 3376612"/>
              <a:gd name="connsiteY1" fmla="*/ 0 h 3381756"/>
              <a:gd name="connsiteX2" fmla="*/ 3376612 w 3376612"/>
              <a:gd name="connsiteY2" fmla="*/ 1695640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692465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53605"/>
              <a:gd name="connsiteY0" fmla="*/ 0 h 3381756"/>
              <a:gd name="connsiteX1" fmla="*/ 2614422 w 3453605"/>
              <a:gd name="connsiteY1" fmla="*/ 0 h 3381756"/>
              <a:gd name="connsiteX2" fmla="*/ 3453605 w 3453605"/>
              <a:gd name="connsiteY2" fmla="*/ 1697227 h 3381756"/>
              <a:gd name="connsiteX3" fmla="*/ 2614422 w 3453605"/>
              <a:gd name="connsiteY3" fmla="*/ 3381756 h 3381756"/>
              <a:gd name="connsiteX4" fmla="*/ 0 w 3453605"/>
              <a:gd name="connsiteY4" fmla="*/ 3381756 h 3381756"/>
              <a:gd name="connsiteX5" fmla="*/ 833628 w 3453605"/>
              <a:gd name="connsiteY5" fmla="*/ 1700403 h 3381756"/>
              <a:gd name="connsiteX6" fmla="*/ 0 w 3453605"/>
              <a:gd name="connsiteY6" fmla="*/ 0 h 338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605" h="3381756">
                <a:moveTo>
                  <a:pt x="0" y="0"/>
                </a:moveTo>
                <a:lnTo>
                  <a:pt x="2614422" y="0"/>
                </a:lnTo>
                <a:lnTo>
                  <a:pt x="3453605" y="1697227"/>
                </a:lnTo>
                <a:lnTo>
                  <a:pt x="2614422" y="3381756"/>
                </a:lnTo>
                <a:lnTo>
                  <a:pt x="0" y="3381756"/>
                </a:lnTo>
                <a:lnTo>
                  <a:pt x="833628" y="1700403"/>
                </a:lnTo>
                <a:lnTo>
                  <a:pt x="0" y="0"/>
                </a:lnTo>
                <a:close/>
              </a:path>
            </a:pathLst>
          </a:custGeom>
          <a:solidFill>
            <a:srgbClr val="5124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3">
              <a:solidFill>
                <a:schemeClr val="tx1"/>
              </a:solidFill>
            </a:endParaRPr>
          </a:p>
        </p:txBody>
      </p:sp>
      <p:cxnSp>
        <p:nvCxnSpPr>
          <p:cNvPr id="15" name="Straight Connector top">
            <a:extLst>
              <a:ext uri="{FF2B5EF4-FFF2-40B4-BE49-F238E27FC236}">
                <a16:creationId xmlns:a16="http://schemas.microsoft.com/office/drawing/2014/main" id="{266584F6-08DB-CCB7-D63F-589C80096958}"/>
              </a:ext>
            </a:extLst>
          </p:cNvPr>
          <p:cNvCxnSpPr>
            <a:cxnSpLocks/>
          </p:cNvCxnSpPr>
          <p:nvPr/>
        </p:nvCxnSpPr>
        <p:spPr>
          <a:xfrm>
            <a:off x="14780323" y="4365104"/>
            <a:ext cx="4833191" cy="0"/>
          </a:xfrm>
          <a:prstGeom prst="line">
            <a:avLst/>
          </a:prstGeom>
          <a:ln w="63500" cap="rnd">
            <a:solidFill>
              <a:srgbClr val="51247A"/>
            </a:solidFill>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13C953D0-23C9-8518-7984-7448D8BAAC4B}"/>
              </a:ext>
            </a:extLst>
          </p:cNvPr>
          <p:cNvSpPr>
            <a:spLocks noGrp="1"/>
          </p:cNvSpPr>
          <p:nvPr>
            <p:ph type="body" sz="quarter" idx="31"/>
          </p:nvPr>
        </p:nvSpPr>
        <p:spPr/>
        <p:txBody>
          <a:bodyPr/>
          <a:lstStyle/>
          <a:p>
            <a:endParaRPr lang="en-US"/>
          </a:p>
        </p:txBody>
      </p:sp>
      <p:sp>
        <p:nvSpPr>
          <p:cNvPr id="21" name="Text Placeholder 20">
            <a:extLst>
              <a:ext uri="{FF2B5EF4-FFF2-40B4-BE49-F238E27FC236}">
                <a16:creationId xmlns:a16="http://schemas.microsoft.com/office/drawing/2014/main" id="{90BAAED9-4CEB-080C-1ABC-B87995E1D5F9}"/>
              </a:ext>
            </a:extLst>
          </p:cNvPr>
          <p:cNvSpPr>
            <a:spLocks noGrp="1"/>
          </p:cNvSpPr>
          <p:nvPr>
            <p:ph type="body" sz="quarter" idx="32"/>
          </p:nvPr>
        </p:nvSpPr>
        <p:spPr/>
        <p:txBody>
          <a:bodyPr/>
          <a:lstStyle/>
          <a:p>
            <a:endParaRPr lang="en-US"/>
          </a:p>
        </p:txBody>
      </p:sp>
      <p:sp>
        <p:nvSpPr>
          <p:cNvPr id="22" name="Arrow: Chevron 4">
            <a:extLst>
              <a:ext uri="{FF2B5EF4-FFF2-40B4-BE49-F238E27FC236}">
                <a16:creationId xmlns:a16="http://schemas.microsoft.com/office/drawing/2014/main" id="{93642500-CCD1-0DF1-48D3-606CD9F49FC4}"/>
              </a:ext>
            </a:extLst>
          </p:cNvPr>
          <p:cNvSpPr/>
          <p:nvPr/>
        </p:nvSpPr>
        <p:spPr>
          <a:xfrm>
            <a:off x="6754117" y="2619597"/>
            <a:ext cx="2145577" cy="1673566"/>
          </a:xfrm>
          <a:custGeom>
            <a:avLst/>
            <a:gdLst>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1690878 w 4305300"/>
              <a:gd name="connsiteY5" fmla="*/ 1690878 h 3381756"/>
              <a:gd name="connsiteX6" fmla="*/ 0 w 4305300"/>
              <a:gd name="connsiteY6" fmla="*/ 0 h 3381756"/>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833628 w 4305300"/>
              <a:gd name="connsiteY5" fmla="*/ 1700403 h 3381756"/>
              <a:gd name="connsiteX6" fmla="*/ 0 w 4305300"/>
              <a:gd name="connsiteY6" fmla="*/ 0 h 3381756"/>
              <a:gd name="connsiteX0" fmla="*/ 0 w 3657600"/>
              <a:gd name="connsiteY0" fmla="*/ 0 h 3381756"/>
              <a:gd name="connsiteX1" fmla="*/ 2614422 w 3657600"/>
              <a:gd name="connsiteY1" fmla="*/ 0 h 3381756"/>
              <a:gd name="connsiteX2" fmla="*/ 3657600 w 3657600"/>
              <a:gd name="connsiteY2" fmla="*/ 1695640 h 3381756"/>
              <a:gd name="connsiteX3" fmla="*/ 2614422 w 3657600"/>
              <a:gd name="connsiteY3" fmla="*/ 3381756 h 3381756"/>
              <a:gd name="connsiteX4" fmla="*/ 0 w 3657600"/>
              <a:gd name="connsiteY4" fmla="*/ 3381756 h 3381756"/>
              <a:gd name="connsiteX5" fmla="*/ 833628 w 3657600"/>
              <a:gd name="connsiteY5" fmla="*/ 1700403 h 3381756"/>
              <a:gd name="connsiteX6" fmla="*/ 0 w 3657600"/>
              <a:gd name="connsiteY6" fmla="*/ 0 h 3381756"/>
              <a:gd name="connsiteX0" fmla="*/ 0 w 3524250"/>
              <a:gd name="connsiteY0" fmla="*/ 0 h 3381756"/>
              <a:gd name="connsiteX1" fmla="*/ 2614422 w 3524250"/>
              <a:gd name="connsiteY1" fmla="*/ 0 h 3381756"/>
              <a:gd name="connsiteX2" fmla="*/ 3524250 w 3524250"/>
              <a:gd name="connsiteY2" fmla="*/ 1695640 h 3381756"/>
              <a:gd name="connsiteX3" fmla="*/ 2614422 w 3524250"/>
              <a:gd name="connsiteY3" fmla="*/ 3381756 h 3381756"/>
              <a:gd name="connsiteX4" fmla="*/ 0 w 3524250"/>
              <a:gd name="connsiteY4" fmla="*/ 3381756 h 3381756"/>
              <a:gd name="connsiteX5" fmla="*/ 833628 w 3524250"/>
              <a:gd name="connsiteY5" fmla="*/ 1700403 h 3381756"/>
              <a:gd name="connsiteX6" fmla="*/ 0 w 3524250"/>
              <a:gd name="connsiteY6" fmla="*/ 0 h 3381756"/>
              <a:gd name="connsiteX0" fmla="*/ 0 w 3376612"/>
              <a:gd name="connsiteY0" fmla="*/ 0 h 3381756"/>
              <a:gd name="connsiteX1" fmla="*/ 2614422 w 3376612"/>
              <a:gd name="connsiteY1" fmla="*/ 0 h 3381756"/>
              <a:gd name="connsiteX2" fmla="*/ 3376612 w 3376612"/>
              <a:gd name="connsiteY2" fmla="*/ 1700403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376612"/>
              <a:gd name="connsiteY0" fmla="*/ 0 h 3381756"/>
              <a:gd name="connsiteX1" fmla="*/ 2614422 w 3376612"/>
              <a:gd name="connsiteY1" fmla="*/ 0 h 3381756"/>
              <a:gd name="connsiteX2" fmla="*/ 3376612 w 3376612"/>
              <a:gd name="connsiteY2" fmla="*/ 1695640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692465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53605"/>
              <a:gd name="connsiteY0" fmla="*/ 0 h 3381756"/>
              <a:gd name="connsiteX1" fmla="*/ 2614422 w 3453605"/>
              <a:gd name="connsiteY1" fmla="*/ 0 h 3381756"/>
              <a:gd name="connsiteX2" fmla="*/ 3453605 w 3453605"/>
              <a:gd name="connsiteY2" fmla="*/ 1697227 h 3381756"/>
              <a:gd name="connsiteX3" fmla="*/ 2614422 w 3453605"/>
              <a:gd name="connsiteY3" fmla="*/ 3381756 h 3381756"/>
              <a:gd name="connsiteX4" fmla="*/ 0 w 3453605"/>
              <a:gd name="connsiteY4" fmla="*/ 3381756 h 3381756"/>
              <a:gd name="connsiteX5" fmla="*/ 833628 w 3453605"/>
              <a:gd name="connsiteY5" fmla="*/ 1700403 h 3381756"/>
              <a:gd name="connsiteX6" fmla="*/ 0 w 3453605"/>
              <a:gd name="connsiteY6" fmla="*/ 0 h 338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605" h="3381756">
                <a:moveTo>
                  <a:pt x="0" y="0"/>
                </a:moveTo>
                <a:lnTo>
                  <a:pt x="2614422" y="0"/>
                </a:lnTo>
                <a:lnTo>
                  <a:pt x="3453605" y="1697227"/>
                </a:lnTo>
                <a:lnTo>
                  <a:pt x="2614422" y="3381756"/>
                </a:lnTo>
                <a:lnTo>
                  <a:pt x="0" y="3381756"/>
                </a:lnTo>
                <a:lnTo>
                  <a:pt x="833628" y="170040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3">
              <a:solidFill>
                <a:schemeClr val="tx1"/>
              </a:solidFill>
            </a:endParaRPr>
          </a:p>
        </p:txBody>
      </p:sp>
      <p:sp>
        <p:nvSpPr>
          <p:cNvPr id="23" name="Arrow: Chevron 3">
            <a:extLst>
              <a:ext uri="{FF2B5EF4-FFF2-40B4-BE49-F238E27FC236}">
                <a16:creationId xmlns:a16="http://schemas.microsoft.com/office/drawing/2014/main" id="{5875AC43-0A88-0E7A-0CE5-FBB479EE2187}"/>
              </a:ext>
            </a:extLst>
          </p:cNvPr>
          <p:cNvSpPr/>
          <p:nvPr/>
        </p:nvSpPr>
        <p:spPr>
          <a:xfrm>
            <a:off x="5135422" y="2620170"/>
            <a:ext cx="2145577" cy="1673566"/>
          </a:xfrm>
          <a:custGeom>
            <a:avLst/>
            <a:gdLst>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1690878 w 4305300"/>
              <a:gd name="connsiteY5" fmla="*/ 1690878 h 3381756"/>
              <a:gd name="connsiteX6" fmla="*/ 0 w 4305300"/>
              <a:gd name="connsiteY6" fmla="*/ 0 h 3381756"/>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833628 w 4305300"/>
              <a:gd name="connsiteY5" fmla="*/ 1700403 h 3381756"/>
              <a:gd name="connsiteX6" fmla="*/ 0 w 4305300"/>
              <a:gd name="connsiteY6" fmla="*/ 0 h 3381756"/>
              <a:gd name="connsiteX0" fmla="*/ 0 w 3657600"/>
              <a:gd name="connsiteY0" fmla="*/ 0 h 3381756"/>
              <a:gd name="connsiteX1" fmla="*/ 2614422 w 3657600"/>
              <a:gd name="connsiteY1" fmla="*/ 0 h 3381756"/>
              <a:gd name="connsiteX2" fmla="*/ 3657600 w 3657600"/>
              <a:gd name="connsiteY2" fmla="*/ 1695640 h 3381756"/>
              <a:gd name="connsiteX3" fmla="*/ 2614422 w 3657600"/>
              <a:gd name="connsiteY3" fmla="*/ 3381756 h 3381756"/>
              <a:gd name="connsiteX4" fmla="*/ 0 w 3657600"/>
              <a:gd name="connsiteY4" fmla="*/ 3381756 h 3381756"/>
              <a:gd name="connsiteX5" fmla="*/ 833628 w 3657600"/>
              <a:gd name="connsiteY5" fmla="*/ 1700403 h 3381756"/>
              <a:gd name="connsiteX6" fmla="*/ 0 w 3657600"/>
              <a:gd name="connsiteY6" fmla="*/ 0 h 3381756"/>
              <a:gd name="connsiteX0" fmla="*/ 0 w 3524250"/>
              <a:gd name="connsiteY0" fmla="*/ 0 h 3381756"/>
              <a:gd name="connsiteX1" fmla="*/ 2614422 w 3524250"/>
              <a:gd name="connsiteY1" fmla="*/ 0 h 3381756"/>
              <a:gd name="connsiteX2" fmla="*/ 3524250 w 3524250"/>
              <a:gd name="connsiteY2" fmla="*/ 1695640 h 3381756"/>
              <a:gd name="connsiteX3" fmla="*/ 2614422 w 3524250"/>
              <a:gd name="connsiteY3" fmla="*/ 3381756 h 3381756"/>
              <a:gd name="connsiteX4" fmla="*/ 0 w 3524250"/>
              <a:gd name="connsiteY4" fmla="*/ 3381756 h 3381756"/>
              <a:gd name="connsiteX5" fmla="*/ 833628 w 3524250"/>
              <a:gd name="connsiteY5" fmla="*/ 1700403 h 3381756"/>
              <a:gd name="connsiteX6" fmla="*/ 0 w 3524250"/>
              <a:gd name="connsiteY6" fmla="*/ 0 h 3381756"/>
              <a:gd name="connsiteX0" fmla="*/ 0 w 3376612"/>
              <a:gd name="connsiteY0" fmla="*/ 0 h 3381756"/>
              <a:gd name="connsiteX1" fmla="*/ 2614422 w 3376612"/>
              <a:gd name="connsiteY1" fmla="*/ 0 h 3381756"/>
              <a:gd name="connsiteX2" fmla="*/ 3376612 w 3376612"/>
              <a:gd name="connsiteY2" fmla="*/ 1700403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376612"/>
              <a:gd name="connsiteY0" fmla="*/ 0 h 3381756"/>
              <a:gd name="connsiteX1" fmla="*/ 2614422 w 3376612"/>
              <a:gd name="connsiteY1" fmla="*/ 0 h 3381756"/>
              <a:gd name="connsiteX2" fmla="*/ 3376612 w 3376612"/>
              <a:gd name="connsiteY2" fmla="*/ 1695640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692465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53605"/>
              <a:gd name="connsiteY0" fmla="*/ 0 h 3381756"/>
              <a:gd name="connsiteX1" fmla="*/ 2614422 w 3453605"/>
              <a:gd name="connsiteY1" fmla="*/ 0 h 3381756"/>
              <a:gd name="connsiteX2" fmla="*/ 3453605 w 3453605"/>
              <a:gd name="connsiteY2" fmla="*/ 1697227 h 3381756"/>
              <a:gd name="connsiteX3" fmla="*/ 2614422 w 3453605"/>
              <a:gd name="connsiteY3" fmla="*/ 3381756 h 3381756"/>
              <a:gd name="connsiteX4" fmla="*/ 0 w 3453605"/>
              <a:gd name="connsiteY4" fmla="*/ 3381756 h 3381756"/>
              <a:gd name="connsiteX5" fmla="*/ 833628 w 3453605"/>
              <a:gd name="connsiteY5" fmla="*/ 1700403 h 3381756"/>
              <a:gd name="connsiteX6" fmla="*/ 0 w 3453605"/>
              <a:gd name="connsiteY6" fmla="*/ 0 h 338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605" h="3381756">
                <a:moveTo>
                  <a:pt x="0" y="0"/>
                </a:moveTo>
                <a:lnTo>
                  <a:pt x="2614422" y="0"/>
                </a:lnTo>
                <a:lnTo>
                  <a:pt x="3453605" y="1697227"/>
                </a:lnTo>
                <a:lnTo>
                  <a:pt x="2614422" y="3381756"/>
                </a:lnTo>
                <a:lnTo>
                  <a:pt x="0" y="3381756"/>
                </a:lnTo>
                <a:lnTo>
                  <a:pt x="833628" y="170040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3">
              <a:solidFill>
                <a:schemeClr val="tx1"/>
              </a:solidFill>
            </a:endParaRPr>
          </a:p>
        </p:txBody>
      </p:sp>
      <p:sp>
        <p:nvSpPr>
          <p:cNvPr id="26" name="Arrow: Chevron 2">
            <a:extLst>
              <a:ext uri="{FF2B5EF4-FFF2-40B4-BE49-F238E27FC236}">
                <a16:creationId xmlns:a16="http://schemas.microsoft.com/office/drawing/2014/main" id="{6182A878-B691-9647-E42C-DEA5E96DE9F9}"/>
              </a:ext>
            </a:extLst>
          </p:cNvPr>
          <p:cNvSpPr/>
          <p:nvPr/>
        </p:nvSpPr>
        <p:spPr>
          <a:xfrm>
            <a:off x="3513595" y="2620170"/>
            <a:ext cx="2145577" cy="1673566"/>
          </a:xfrm>
          <a:custGeom>
            <a:avLst/>
            <a:gdLst>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1690878 w 4305300"/>
              <a:gd name="connsiteY5" fmla="*/ 1690878 h 3381756"/>
              <a:gd name="connsiteX6" fmla="*/ 0 w 4305300"/>
              <a:gd name="connsiteY6" fmla="*/ 0 h 3381756"/>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833628 w 4305300"/>
              <a:gd name="connsiteY5" fmla="*/ 1700403 h 3381756"/>
              <a:gd name="connsiteX6" fmla="*/ 0 w 4305300"/>
              <a:gd name="connsiteY6" fmla="*/ 0 h 3381756"/>
              <a:gd name="connsiteX0" fmla="*/ 0 w 3657600"/>
              <a:gd name="connsiteY0" fmla="*/ 0 h 3381756"/>
              <a:gd name="connsiteX1" fmla="*/ 2614422 w 3657600"/>
              <a:gd name="connsiteY1" fmla="*/ 0 h 3381756"/>
              <a:gd name="connsiteX2" fmla="*/ 3657600 w 3657600"/>
              <a:gd name="connsiteY2" fmla="*/ 1695640 h 3381756"/>
              <a:gd name="connsiteX3" fmla="*/ 2614422 w 3657600"/>
              <a:gd name="connsiteY3" fmla="*/ 3381756 h 3381756"/>
              <a:gd name="connsiteX4" fmla="*/ 0 w 3657600"/>
              <a:gd name="connsiteY4" fmla="*/ 3381756 h 3381756"/>
              <a:gd name="connsiteX5" fmla="*/ 833628 w 3657600"/>
              <a:gd name="connsiteY5" fmla="*/ 1700403 h 3381756"/>
              <a:gd name="connsiteX6" fmla="*/ 0 w 3657600"/>
              <a:gd name="connsiteY6" fmla="*/ 0 h 3381756"/>
              <a:gd name="connsiteX0" fmla="*/ 0 w 3524250"/>
              <a:gd name="connsiteY0" fmla="*/ 0 h 3381756"/>
              <a:gd name="connsiteX1" fmla="*/ 2614422 w 3524250"/>
              <a:gd name="connsiteY1" fmla="*/ 0 h 3381756"/>
              <a:gd name="connsiteX2" fmla="*/ 3524250 w 3524250"/>
              <a:gd name="connsiteY2" fmla="*/ 1695640 h 3381756"/>
              <a:gd name="connsiteX3" fmla="*/ 2614422 w 3524250"/>
              <a:gd name="connsiteY3" fmla="*/ 3381756 h 3381756"/>
              <a:gd name="connsiteX4" fmla="*/ 0 w 3524250"/>
              <a:gd name="connsiteY4" fmla="*/ 3381756 h 3381756"/>
              <a:gd name="connsiteX5" fmla="*/ 833628 w 3524250"/>
              <a:gd name="connsiteY5" fmla="*/ 1700403 h 3381756"/>
              <a:gd name="connsiteX6" fmla="*/ 0 w 3524250"/>
              <a:gd name="connsiteY6" fmla="*/ 0 h 3381756"/>
              <a:gd name="connsiteX0" fmla="*/ 0 w 3376612"/>
              <a:gd name="connsiteY0" fmla="*/ 0 h 3381756"/>
              <a:gd name="connsiteX1" fmla="*/ 2614422 w 3376612"/>
              <a:gd name="connsiteY1" fmla="*/ 0 h 3381756"/>
              <a:gd name="connsiteX2" fmla="*/ 3376612 w 3376612"/>
              <a:gd name="connsiteY2" fmla="*/ 1700403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376612"/>
              <a:gd name="connsiteY0" fmla="*/ 0 h 3381756"/>
              <a:gd name="connsiteX1" fmla="*/ 2614422 w 3376612"/>
              <a:gd name="connsiteY1" fmla="*/ 0 h 3381756"/>
              <a:gd name="connsiteX2" fmla="*/ 3376612 w 3376612"/>
              <a:gd name="connsiteY2" fmla="*/ 1695640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692465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53605"/>
              <a:gd name="connsiteY0" fmla="*/ 0 h 3381756"/>
              <a:gd name="connsiteX1" fmla="*/ 2614422 w 3453605"/>
              <a:gd name="connsiteY1" fmla="*/ 0 h 3381756"/>
              <a:gd name="connsiteX2" fmla="*/ 3453605 w 3453605"/>
              <a:gd name="connsiteY2" fmla="*/ 1697227 h 3381756"/>
              <a:gd name="connsiteX3" fmla="*/ 2614422 w 3453605"/>
              <a:gd name="connsiteY3" fmla="*/ 3381756 h 3381756"/>
              <a:gd name="connsiteX4" fmla="*/ 0 w 3453605"/>
              <a:gd name="connsiteY4" fmla="*/ 3381756 h 3381756"/>
              <a:gd name="connsiteX5" fmla="*/ 833628 w 3453605"/>
              <a:gd name="connsiteY5" fmla="*/ 1700403 h 3381756"/>
              <a:gd name="connsiteX6" fmla="*/ 0 w 3453605"/>
              <a:gd name="connsiteY6" fmla="*/ 0 h 338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605" h="3381756">
                <a:moveTo>
                  <a:pt x="0" y="0"/>
                </a:moveTo>
                <a:lnTo>
                  <a:pt x="2614422" y="0"/>
                </a:lnTo>
                <a:lnTo>
                  <a:pt x="3453605" y="1697227"/>
                </a:lnTo>
                <a:lnTo>
                  <a:pt x="2614422" y="3381756"/>
                </a:lnTo>
                <a:lnTo>
                  <a:pt x="0" y="3381756"/>
                </a:lnTo>
                <a:lnTo>
                  <a:pt x="833628" y="170040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3">
              <a:solidFill>
                <a:schemeClr val="tx1"/>
              </a:solidFill>
            </a:endParaRPr>
          </a:p>
        </p:txBody>
      </p:sp>
      <p:sp>
        <p:nvSpPr>
          <p:cNvPr id="27" name="Arrow: Chevron 1">
            <a:extLst>
              <a:ext uri="{FF2B5EF4-FFF2-40B4-BE49-F238E27FC236}">
                <a16:creationId xmlns:a16="http://schemas.microsoft.com/office/drawing/2014/main" id="{41E3D9DB-3839-143A-D65E-7F2C689BF6A3}"/>
              </a:ext>
            </a:extLst>
          </p:cNvPr>
          <p:cNvSpPr/>
          <p:nvPr/>
        </p:nvSpPr>
        <p:spPr>
          <a:xfrm>
            <a:off x="1891138" y="2620170"/>
            <a:ext cx="2145577" cy="1673566"/>
          </a:xfrm>
          <a:custGeom>
            <a:avLst/>
            <a:gdLst>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1690878 w 4305300"/>
              <a:gd name="connsiteY5" fmla="*/ 1690878 h 3381756"/>
              <a:gd name="connsiteX6" fmla="*/ 0 w 4305300"/>
              <a:gd name="connsiteY6" fmla="*/ 0 h 3381756"/>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833628 w 4305300"/>
              <a:gd name="connsiteY5" fmla="*/ 1700403 h 3381756"/>
              <a:gd name="connsiteX6" fmla="*/ 0 w 4305300"/>
              <a:gd name="connsiteY6" fmla="*/ 0 h 3381756"/>
              <a:gd name="connsiteX0" fmla="*/ 0 w 3657600"/>
              <a:gd name="connsiteY0" fmla="*/ 0 h 3381756"/>
              <a:gd name="connsiteX1" fmla="*/ 2614422 w 3657600"/>
              <a:gd name="connsiteY1" fmla="*/ 0 h 3381756"/>
              <a:gd name="connsiteX2" fmla="*/ 3657600 w 3657600"/>
              <a:gd name="connsiteY2" fmla="*/ 1695640 h 3381756"/>
              <a:gd name="connsiteX3" fmla="*/ 2614422 w 3657600"/>
              <a:gd name="connsiteY3" fmla="*/ 3381756 h 3381756"/>
              <a:gd name="connsiteX4" fmla="*/ 0 w 3657600"/>
              <a:gd name="connsiteY4" fmla="*/ 3381756 h 3381756"/>
              <a:gd name="connsiteX5" fmla="*/ 833628 w 3657600"/>
              <a:gd name="connsiteY5" fmla="*/ 1700403 h 3381756"/>
              <a:gd name="connsiteX6" fmla="*/ 0 w 3657600"/>
              <a:gd name="connsiteY6" fmla="*/ 0 h 3381756"/>
              <a:gd name="connsiteX0" fmla="*/ 0 w 3524250"/>
              <a:gd name="connsiteY0" fmla="*/ 0 h 3381756"/>
              <a:gd name="connsiteX1" fmla="*/ 2614422 w 3524250"/>
              <a:gd name="connsiteY1" fmla="*/ 0 h 3381756"/>
              <a:gd name="connsiteX2" fmla="*/ 3524250 w 3524250"/>
              <a:gd name="connsiteY2" fmla="*/ 1695640 h 3381756"/>
              <a:gd name="connsiteX3" fmla="*/ 2614422 w 3524250"/>
              <a:gd name="connsiteY3" fmla="*/ 3381756 h 3381756"/>
              <a:gd name="connsiteX4" fmla="*/ 0 w 3524250"/>
              <a:gd name="connsiteY4" fmla="*/ 3381756 h 3381756"/>
              <a:gd name="connsiteX5" fmla="*/ 833628 w 3524250"/>
              <a:gd name="connsiteY5" fmla="*/ 1700403 h 3381756"/>
              <a:gd name="connsiteX6" fmla="*/ 0 w 3524250"/>
              <a:gd name="connsiteY6" fmla="*/ 0 h 3381756"/>
              <a:gd name="connsiteX0" fmla="*/ 0 w 3376612"/>
              <a:gd name="connsiteY0" fmla="*/ 0 h 3381756"/>
              <a:gd name="connsiteX1" fmla="*/ 2614422 w 3376612"/>
              <a:gd name="connsiteY1" fmla="*/ 0 h 3381756"/>
              <a:gd name="connsiteX2" fmla="*/ 3376612 w 3376612"/>
              <a:gd name="connsiteY2" fmla="*/ 1700403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376612"/>
              <a:gd name="connsiteY0" fmla="*/ 0 h 3381756"/>
              <a:gd name="connsiteX1" fmla="*/ 2614422 w 3376612"/>
              <a:gd name="connsiteY1" fmla="*/ 0 h 3381756"/>
              <a:gd name="connsiteX2" fmla="*/ 3376612 w 3376612"/>
              <a:gd name="connsiteY2" fmla="*/ 1695640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692465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53605"/>
              <a:gd name="connsiteY0" fmla="*/ 0 h 3381756"/>
              <a:gd name="connsiteX1" fmla="*/ 2614422 w 3453605"/>
              <a:gd name="connsiteY1" fmla="*/ 0 h 3381756"/>
              <a:gd name="connsiteX2" fmla="*/ 3453605 w 3453605"/>
              <a:gd name="connsiteY2" fmla="*/ 1697227 h 3381756"/>
              <a:gd name="connsiteX3" fmla="*/ 2614422 w 3453605"/>
              <a:gd name="connsiteY3" fmla="*/ 3381756 h 3381756"/>
              <a:gd name="connsiteX4" fmla="*/ 0 w 3453605"/>
              <a:gd name="connsiteY4" fmla="*/ 3381756 h 3381756"/>
              <a:gd name="connsiteX5" fmla="*/ 833628 w 3453605"/>
              <a:gd name="connsiteY5" fmla="*/ 1700403 h 3381756"/>
              <a:gd name="connsiteX6" fmla="*/ 0 w 3453605"/>
              <a:gd name="connsiteY6" fmla="*/ 0 h 338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605" h="3381756">
                <a:moveTo>
                  <a:pt x="0" y="0"/>
                </a:moveTo>
                <a:lnTo>
                  <a:pt x="2614422" y="0"/>
                </a:lnTo>
                <a:lnTo>
                  <a:pt x="3453605" y="1697227"/>
                </a:lnTo>
                <a:lnTo>
                  <a:pt x="2614422" y="3381756"/>
                </a:lnTo>
                <a:lnTo>
                  <a:pt x="0" y="3381756"/>
                </a:lnTo>
                <a:lnTo>
                  <a:pt x="833628" y="170040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3">
              <a:solidFill>
                <a:schemeClr val="tx1"/>
              </a:solidFill>
            </a:endParaRPr>
          </a:p>
        </p:txBody>
      </p:sp>
      <p:sp>
        <p:nvSpPr>
          <p:cNvPr id="28" name="Arrow: Chevron 2">
            <a:extLst>
              <a:ext uri="{FF2B5EF4-FFF2-40B4-BE49-F238E27FC236}">
                <a16:creationId xmlns:a16="http://schemas.microsoft.com/office/drawing/2014/main" id="{59795171-9FDC-06F0-243E-FA9ACDCFA959}"/>
              </a:ext>
            </a:extLst>
          </p:cNvPr>
          <p:cNvSpPr/>
          <p:nvPr/>
        </p:nvSpPr>
        <p:spPr>
          <a:xfrm>
            <a:off x="8379290" y="2619024"/>
            <a:ext cx="2071654" cy="1673566"/>
          </a:xfrm>
          <a:custGeom>
            <a:avLst/>
            <a:gdLst>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1690878 w 4305300"/>
              <a:gd name="connsiteY5" fmla="*/ 1690878 h 3381756"/>
              <a:gd name="connsiteX6" fmla="*/ 0 w 4305300"/>
              <a:gd name="connsiteY6" fmla="*/ 0 h 3381756"/>
              <a:gd name="connsiteX0" fmla="*/ 0 w 4305300"/>
              <a:gd name="connsiteY0" fmla="*/ 0 h 3381756"/>
              <a:gd name="connsiteX1" fmla="*/ 2614422 w 4305300"/>
              <a:gd name="connsiteY1" fmla="*/ 0 h 3381756"/>
              <a:gd name="connsiteX2" fmla="*/ 4305300 w 4305300"/>
              <a:gd name="connsiteY2" fmla="*/ 1690878 h 3381756"/>
              <a:gd name="connsiteX3" fmla="*/ 2614422 w 4305300"/>
              <a:gd name="connsiteY3" fmla="*/ 3381756 h 3381756"/>
              <a:gd name="connsiteX4" fmla="*/ 0 w 4305300"/>
              <a:gd name="connsiteY4" fmla="*/ 3381756 h 3381756"/>
              <a:gd name="connsiteX5" fmla="*/ 833628 w 4305300"/>
              <a:gd name="connsiteY5" fmla="*/ 1700403 h 3381756"/>
              <a:gd name="connsiteX6" fmla="*/ 0 w 4305300"/>
              <a:gd name="connsiteY6" fmla="*/ 0 h 3381756"/>
              <a:gd name="connsiteX0" fmla="*/ 0 w 3657600"/>
              <a:gd name="connsiteY0" fmla="*/ 0 h 3381756"/>
              <a:gd name="connsiteX1" fmla="*/ 2614422 w 3657600"/>
              <a:gd name="connsiteY1" fmla="*/ 0 h 3381756"/>
              <a:gd name="connsiteX2" fmla="*/ 3657600 w 3657600"/>
              <a:gd name="connsiteY2" fmla="*/ 1695640 h 3381756"/>
              <a:gd name="connsiteX3" fmla="*/ 2614422 w 3657600"/>
              <a:gd name="connsiteY3" fmla="*/ 3381756 h 3381756"/>
              <a:gd name="connsiteX4" fmla="*/ 0 w 3657600"/>
              <a:gd name="connsiteY4" fmla="*/ 3381756 h 3381756"/>
              <a:gd name="connsiteX5" fmla="*/ 833628 w 3657600"/>
              <a:gd name="connsiteY5" fmla="*/ 1700403 h 3381756"/>
              <a:gd name="connsiteX6" fmla="*/ 0 w 3657600"/>
              <a:gd name="connsiteY6" fmla="*/ 0 h 3381756"/>
              <a:gd name="connsiteX0" fmla="*/ 0 w 3524250"/>
              <a:gd name="connsiteY0" fmla="*/ 0 h 3381756"/>
              <a:gd name="connsiteX1" fmla="*/ 2614422 w 3524250"/>
              <a:gd name="connsiteY1" fmla="*/ 0 h 3381756"/>
              <a:gd name="connsiteX2" fmla="*/ 3524250 w 3524250"/>
              <a:gd name="connsiteY2" fmla="*/ 1695640 h 3381756"/>
              <a:gd name="connsiteX3" fmla="*/ 2614422 w 3524250"/>
              <a:gd name="connsiteY3" fmla="*/ 3381756 h 3381756"/>
              <a:gd name="connsiteX4" fmla="*/ 0 w 3524250"/>
              <a:gd name="connsiteY4" fmla="*/ 3381756 h 3381756"/>
              <a:gd name="connsiteX5" fmla="*/ 833628 w 3524250"/>
              <a:gd name="connsiteY5" fmla="*/ 1700403 h 3381756"/>
              <a:gd name="connsiteX6" fmla="*/ 0 w 3524250"/>
              <a:gd name="connsiteY6" fmla="*/ 0 h 3381756"/>
              <a:gd name="connsiteX0" fmla="*/ 0 w 3376612"/>
              <a:gd name="connsiteY0" fmla="*/ 0 h 3381756"/>
              <a:gd name="connsiteX1" fmla="*/ 2614422 w 3376612"/>
              <a:gd name="connsiteY1" fmla="*/ 0 h 3381756"/>
              <a:gd name="connsiteX2" fmla="*/ 3376612 w 3376612"/>
              <a:gd name="connsiteY2" fmla="*/ 1700403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376612"/>
              <a:gd name="connsiteY0" fmla="*/ 0 h 3381756"/>
              <a:gd name="connsiteX1" fmla="*/ 2614422 w 3376612"/>
              <a:gd name="connsiteY1" fmla="*/ 0 h 3381756"/>
              <a:gd name="connsiteX2" fmla="*/ 3376612 w 3376612"/>
              <a:gd name="connsiteY2" fmla="*/ 1695640 h 3381756"/>
              <a:gd name="connsiteX3" fmla="*/ 2614422 w 3376612"/>
              <a:gd name="connsiteY3" fmla="*/ 3381756 h 3381756"/>
              <a:gd name="connsiteX4" fmla="*/ 0 w 3376612"/>
              <a:gd name="connsiteY4" fmla="*/ 3381756 h 3381756"/>
              <a:gd name="connsiteX5" fmla="*/ 833628 w 3376612"/>
              <a:gd name="connsiteY5" fmla="*/ 1700403 h 3381756"/>
              <a:gd name="connsiteX6" fmla="*/ 0 w 337661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692465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46462"/>
              <a:gd name="connsiteY0" fmla="*/ 0 h 3381756"/>
              <a:gd name="connsiteX1" fmla="*/ 2614422 w 3446462"/>
              <a:gd name="connsiteY1" fmla="*/ 0 h 3381756"/>
              <a:gd name="connsiteX2" fmla="*/ 3446462 w 3446462"/>
              <a:gd name="connsiteY2" fmla="*/ 1701990 h 3381756"/>
              <a:gd name="connsiteX3" fmla="*/ 2614422 w 3446462"/>
              <a:gd name="connsiteY3" fmla="*/ 3381756 h 3381756"/>
              <a:gd name="connsiteX4" fmla="*/ 0 w 3446462"/>
              <a:gd name="connsiteY4" fmla="*/ 3381756 h 3381756"/>
              <a:gd name="connsiteX5" fmla="*/ 833628 w 3446462"/>
              <a:gd name="connsiteY5" fmla="*/ 1700403 h 3381756"/>
              <a:gd name="connsiteX6" fmla="*/ 0 w 3446462"/>
              <a:gd name="connsiteY6" fmla="*/ 0 h 3381756"/>
              <a:gd name="connsiteX0" fmla="*/ 0 w 3453605"/>
              <a:gd name="connsiteY0" fmla="*/ 0 h 3381756"/>
              <a:gd name="connsiteX1" fmla="*/ 2614422 w 3453605"/>
              <a:gd name="connsiteY1" fmla="*/ 0 h 3381756"/>
              <a:gd name="connsiteX2" fmla="*/ 3453605 w 3453605"/>
              <a:gd name="connsiteY2" fmla="*/ 1697227 h 3381756"/>
              <a:gd name="connsiteX3" fmla="*/ 2614422 w 3453605"/>
              <a:gd name="connsiteY3" fmla="*/ 3381756 h 3381756"/>
              <a:gd name="connsiteX4" fmla="*/ 0 w 3453605"/>
              <a:gd name="connsiteY4" fmla="*/ 3381756 h 3381756"/>
              <a:gd name="connsiteX5" fmla="*/ 833628 w 3453605"/>
              <a:gd name="connsiteY5" fmla="*/ 1700403 h 3381756"/>
              <a:gd name="connsiteX6" fmla="*/ 0 w 3453605"/>
              <a:gd name="connsiteY6" fmla="*/ 0 h 338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605" h="3381756">
                <a:moveTo>
                  <a:pt x="0" y="0"/>
                </a:moveTo>
                <a:lnTo>
                  <a:pt x="2614422" y="0"/>
                </a:lnTo>
                <a:lnTo>
                  <a:pt x="3453605" y="1697227"/>
                </a:lnTo>
                <a:lnTo>
                  <a:pt x="2614422" y="3381756"/>
                </a:lnTo>
                <a:lnTo>
                  <a:pt x="0" y="3381756"/>
                </a:lnTo>
                <a:lnTo>
                  <a:pt x="833628" y="1700403"/>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3">
              <a:solidFill>
                <a:schemeClr val="tx1"/>
              </a:solidFill>
            </a:endParaRPr>
          </a:p>
        </p:txBody>
      </p:sp>
      <p:cxnSp>
        <p:nvCxnSpPr>
          <p:cNvPr id="29" name="Straight Connector 4">
            <a:extLst>
              <a:ext uri="{FF2B5EF4-FFF2-40B4-BE49-F238E27FC236}">
                <a16:creationId xmlns:a16="http://schemas.microsoft.com/office/drawing/2014/main" id="{961B08E3-A03C-36E4-4664-DADC710113D7}"/>
              </a:ext>
            </a:extLst>
          </p:cNvPr>
          <p:cNvCxnSpPr>
            <a:cxnSpLocks/>
          </p:cNvCxnSpPr>
          <p:nvPr/>
        </p:nvCxnSpPr>
        <p:spPr>
          <a:xfrm>
            <a:off x="7720575" y="4246243"/>
            <a:ext cx="0" cy="540000"/>
          </a:xfrm>
          <a:prstGeom prst="line">
            <a:avLst/>
          </a:prstGeom>
          <a:ln w="25400">
            <a:solidFill>
              <a:srgbClr val="E62645"/>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831939DA-B943-2813-5DD0-EC110E82102B}"/>
              </a:ext>
            </a:extLst>
          </p:cNvPr>
          <p:cNvCxnSpPr>
            <a:cxnSpLocks/>
          </p:cNvCxnSpPr>
          <p:nvPr/>
        </p:nvCxnSpPr>
        <p:spPr>
          <a:xfrm flipV="1">
            <a:off x="6040711" y="2091746"/>
            <a:ext cx="0" cy="540000"/>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2">
            <a:extLst>
              <a:ext uri="{FF2B5EF4-FFF2-40B4-BE49-F238E27FC236}">
                <a16:creationId xmlns:a16="http://schemas.microsoft.com/office/drawing/2014/main" id="{98FED50C-833F-359D-53F6-EAFA141AB887}"/>
              </a:ext>
            </a:extLst>
          </p:cNvPr>
          <p:cNvCxnSpPr>
            <a:cxnSpLocks/>
          </p:cNvCxnSpPr>
          <p:nvPr/>
        </p:nvCxnSpPr>
        <p:spPr>
          <a:xfrm>
            <a:off x="4558500" y="4246244"/>
            <a:ext cx="0" cy="540000"/>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1">
            <a:extLst>
              <a:ext uri="{FF2B5EF4-FFF2-40B4-BE49-F238E27FC236}">
                <a16:creationId xmlns:a16="http://schemas.microsoft.com/office/drawing/2014/main" id="{CD43FC7C-7529-8F2C-60B7-D6685E894F2C}"/>
              </a:ext>
            </a:extLst>
          </p:cNvPr>
          <p:cNvCxnSpPr>
            <a:cxnSpLocks/>
          </p:cNvCxnSpPr>
          <p:nvPr/>
        </p:nvCxnSpPr>
        <p:spPr>
          <a:xfrm flipV="1">
            <a:off x="2780542" y="2096912"/>
            <a:ext cx="0" cy="540000"/>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3">
            <a:extLst>
              <a:ext uri="{FF2B5EF4-FFF2-40B4-BE49-F238E27FC236}">
                <a16:creationId xmlns:a16="http://schemas.microsoft.com/office/drawing/2014/main" id="{C74BA447-6DFE-3963-B908-E24B78BE3F89}"/>
              </a:ext>
            </a:extLst>
          </p:cNvPr>
          <p:cNvCxnSpPr>
            <a:cxnSpLocks/>
          </p:cNvCxnSpPr>
          <p:nvPr/>
        </p:nvCxnSpPr>
        <p:spPr>
          <a:xfrm flipV="1">
            <a:off x="9248946" y="2091746"/>
            <a:ext cx="0" cy="540000"/>
          </a:xfrm>
          <a:prstGeom prst="line">
            <a:avLst/>
          </a:prstGeom>
          <a:ln w="254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77" name="Text Placeholder 2">
            <a:extLst>
              <a:ext uri="{FF2B5EF4-FFF2-40B4-BE49-F238E27FC236}">
                <a16:creationId xmlns:a16="http://schemas.microsoft.com/office/drawing/2014/main" id="{3802D680-6C17-D404-B7D6-F984ED205BDC}"/>
              </a:ext>
            </a:extLst>
          </p:cNvPr>
          <p:cNvSpPr txBox="1">
            <a:spLocks/>
          </p:cNvSpPr>
          <p:nvPr/>
        </p:nvSpPr>
        <p:spPr>
          <a:xfrm>
            <a:off x="1710416" y="1132731"/>
            <a:ext cx="2140251" cy="553444"/>
          </a:xfrm>
          <a:prstGeom prst="rect">
            <a:avLst/>
          </a:prstGeom>
        </p:spPr>
        <p:txBody>
          <a:bodyPr vert="horz" lIns="0" tIns="0" rIns="0" bIns="0" rtlCol="0" anchor="ctr">
            <a:noAutofit/>
          </a:bodyPr>
          <a:lstStyle>
            <a:lvl1pPr marL="0" indent="0" algn="ctr"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600" b="1" kern="1200">
                <a:solidFill>
                  <a:schemeClr val="tx1"/>
                </a:solidFill>
                <a:latin typeface="Arial" panose="020B0604020202020204" pitchFamily="34" charset="0"/>
                <a:ea typeface="Roboto Condensed" panose="02000000000000000000" pitchFamily="2" charset="0"/>
                <a:cs typeface="Arial" panose="020B0604020202020204" pitchFamily="34" charset="0"/>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300" kern="120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300" kern="1200" baseline="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300" kern="1200" baseline="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1300" kern="1200" baseline="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000"/>
              <a:t>Problem solving with data</a:t>
            </a:r>
          </a:p>
        </p:txBody>
      </p:sp>
      <p:sp>
        <p:nvSpPr>
          <p:cNvPr id="79" name="Text Placeholder 2">
            <a:extLst>
              <a:ext uri="{FF2B5EF4-FFF2-40B4-BE49-F238E27FC236}">
                <a16:creationId xmlns:a16="http://schemas.microsoft.com/office/drawing/2014/main" id="{31EB0B8C-5496-2645-A328-84F4F656C2A2}"/>
              </a:ext>
            </a:extLst>
          </p:cNvPr>
          <p:cNvSpPr txBox="1">
            <a:spLocks/>
          </p:cNvSpPr>
          <p:nvPr/>
        </p:nvSpPr>
        <p:spPr>
          <a:xfrm>
            <a:off x="4965048" y="1132731"/>
            <a:ext cx="2140251" cy="553444"/>
          </a:xfrm>
          <a:prstGeom prst="rect">
            <a:avLst/>
          </a:prstGeom>
        </p:spPr>
        <p:txBody>
          <a:bodyPr vert="horz" lIns="0" tIns="0" rIns="0" bIns="0" rtlCol="0" anchor="ctr">
            <a:noAutofit/>
          </a:bodyPr>
          <a:lstStyle>
            <a:lvl1pPr marL="0" indent="0" algn="ctr"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600" b="1" kern="1200">
                <a:solidFill>
                  <a:schemeClr val="tx1"/>
                </a:solidFill>
                <a:latin typeface="Arial" panose="020B0604020202020204" pitchFamily="34" charset="0"/>
                <a:ea typeface="Roboto Condensed" panose="02000000000000000000" pitchFamily="2" charset="0"/>
                <a:cs typeface="Arial" panose="020B0604020202020204" pitchFamily="34" charset="0"/>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300" kern="120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300" kern="1200" baseline="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300" kern="1200" baseline="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1300" kern="1200" baseline="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000"/>
              <a:t>Is my data fit for use?</a:t>
            </a:r>
          </a:p>
        </p:txBody>
      </p:sp>
      <p:sp>
        <p:nvSpPr>
          <p:cNvPr id="81" name="Text Placeholder 2">
            <a:extLst>
              <a:ext uri="{FF2B5EF4-FFF2-40B4-BE49-F238E27FC236}">
                <a16:creationId xmlns:a16="http://schemas.microsoft.com/office/drawing/2014/main" id="{487E067F-2FBC-D757-57D7-DC5D6BDEFD5A}"/>
              </a:ext>
            </a:extLst>
          </p:cNvPr>
          <p:cNvSpPr txBox="1">
            <a:spLocks/>
          </p:cNvSpPr>
          <p:nvPr/>
        </p:nvSpPr>
        <p:spPr>
          <a:xfrm>
            <a:off x="8040216" y="1132731"/>
            <a:ext cx="2140251" cy="553444"/>
          </a:xfrm>
          <a:prstGeom prst="rect">
            <a:avLst/>
          </a:prstGeom>
        </p:spPr>
        <p:txBody>
          <a:bodyPr vert="horz" lIns="0" tIns="0" rIns="0" bIns="0" rtlCol="0" anchor="ctr">
            <a:noAutofit/>
          </a:bodyPr>
          <a:lstStyle>
            <a:lvl1pPr marL="0" indent="0" algn="ctr"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600" b="1" kern="1200">
                <a:solidFill>
                  <a:schemeClr val="tx1"/>
                </a:solidFill>
                <a:latin typeface="Arial" panose="020B0604020202020204" pitchFamily="34" charset="0"/>
                <a:ea typeface="Roboto Condensed" panose="02000000000000000000" pitchFamily="2" charset="0"/>
                <a:cs typeface="Arial" panose="020B0604020202020204" pitchFamily="34" charset="0"/>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300" kern="120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300" kern="1200" baseline="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300" kern="1200" baseline="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1300" kern="1200" baseline="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000"/>
              <a:t>Story telling with data</a:t>
            </a:r>
          </a:p>
        </p:txBody>
      </p:sp>
      <p:sp>
        <p:nvSpPr>
          <p:cNvPr id="83" name="Text Placeholder 2">
            <a:extLst>
              <a:ext uri="{FF2B5EF4-FFF2-40B4-BE49-F238E27FC236}">
                <a16:creationId xmlns:a16="http://schemas.microsoft.com/office/drawing/2014/main" id="{C126FC3C-6351-75C0-011B-06447859809F}"/>
              </a:ext>
            </a:extLst>
          </p:cNvPr>
          <p:cNvSpPr txBox="1">
            <a:spLocks/>
          </p:cNvSpPr>
          <p:nvPr/>
        </p:nvSpPr>
        <p:spPr>
          <a:xfrm>
            <a:off x="3488374" y="4941168"/>
            <a:ext cx="2140251" cy="553444"/>
          </a:xfrm>
          <a:prstGeom prst="rect">
            <a:avLst/>
          </a:prstGeom>
        </p:spPr>
        <p:txBody>
          <a:bodyPr vert="horz" lIns="0" tIns="0" rIns="0" bIns="0" rtlCol="0" anchor="ctr">
            <a:noAutofit/>
          </a:bodyPr>
          <a:lstStyle>
            <a:lvl1pPr marL="0" indent="0" algn="ctr"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600" b="1" kern="1200">
                <a:solidFill>
                  <a:schemeClr val="tx1"/>
                </a:solidFill>
                <a:latin typeface="Arial" panose="020B0604020202020204" pitchFamily="34" charset="0"/>
                <a:ea typeface="Roboto Condensed" panose="02000000000000000000" pitchFamily="2" charset="0"/>
                <a:cs typeface="Arial" panose="020B0604020202020204" pitchFamily="34" charset="0"/>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300" kern="120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300" kern="1200" baseline="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300" kern="1200" baseline="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1300" kern="1200" baseline="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000"/>
              <a:t>Getting the data we need</a:t>
            </a:r>
          </a:p>
        </p:txBody>
      </p:sp>
      <p:sp>
        <p:nvSpPr>
          <p:cNvPr id="85" name="Text Placeholder 2">
            <a:extLst>
              <a:ext uri="{FF2B5EF4-FFF2-40B4-BE49-F238E27FC236}">
                <a16:creationId xmlns:a16="http://schemas.microsoft.com/office/drawing/2014/main" id="{2663F744-EBD3-CF2F-7472-4E2090E94665}"/>
              </a:ext>
            </a:extLst>
          </p:cNvPr>
          <p:cNvSpPr txBox="1">
            <a:spLocks/>
          </p:cNvSpPr>
          <p:nvPr/>
        </p:nvSpPr>
        <p:spPr>
          <a:xfrm>
            <a:off x="6661677" y="4941168"/>
            <a:ext cx="2140251" cy="553444"/>
          </a:xfrm>
          <a:prstGeom prst="rect">
            <a:avLst/>
          </a:prstGeom>
        </p:spPr>
        <p:txBody>
          <a:bodyPr vert="horz" lIns="0" tIns="0" rIns="0" bIns="0" rtlCol="0" anchor="ctr">
            <a:noAutofit/>
          </a:bodyPr>
          <a:lstStyle>
            <a:lvl1pPr marL="0" indent="0" algn="ctr"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600" b="1" kern="1200">
                <a:solidFill>
                  <a:schemeClr val="tx1"/>
                </a:solidFill>
                <a:latin typeface="Arial" panose="020B0604020202020204" pitchFamily="34" charset="0"/>
                <a:ea typeface="Roboto Condensed" panose="02000000000000000000" pitchFamily="2" charset="0"/>
                <a:cs typeface="Arial" panose="020B0604020202020204" pitchFamily="34" charset="0"/>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300" kern="120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300" kern="1200" baseline="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300" kern="1200" baseline="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1300" kern="1200" baseline="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000"/>
              <a:t>Making the data confess</a:t>
            </a:r>
          </a:p>
        </p:txBody>
      </p:sp>
      <p:pic>
        <p:nvPicPr>
          <p:cNvPr id="7" name="Graphic 6" descr="Storytelling with solid fill">
            <a:extLst>
              <a:ext uri="{FF2B5EF4-FFF2-40B4-BE49-F238E27FC236}">
                <a16:creationId xmlns:a16="http://schemas.microsoft.com/office/drawing/2014/main" id="{63DF7556-168B-92E9-0805-B2B4051C2FA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120336" y="3057520"/>
            <a:ext cx="731520" cy="731520"/>
          </a:xfrm>
          <a:prstGeom prst="rect">
            <a:avLst/>
          </a:prstGeom>
        </p:spPr>
      </p:pic>
      <p:pic>
        <p:nvPicPr>
          <p:cNvPr id="12" name="Graphic 11" descr="Microscope with solid fill">
            <a:extLst>
              <a:ext uri="{FF2B5EF4-FFF2-40B4-BE49-F238E27FC236}">
                <a16:creationId xmlns:a16="http://schemas.microsoft.com/office/drawing/2014/main" id="{55A64F73-F479-6B8C-7A5F-4FEDADCAB8C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877787" y="3057520"/>
            <a:ext cx="731520" cy="731520"/>
          </a:xfrm>
          <a:prstGeom prst="rect">
            <a:avLst/>
          </a:prstGeom>
        </p:spPr>
      </p:pic>
      <p:pic>
        <p:nvPicPr>
          <p:cNvPr id="16" name="Graphic 15" descr="Download from cloud with solid fill">
            <a:extLst>
              <a:ext uri="{FF2B5EF4-FFF2-40B4-BE49-F238E27FC236}">
                <a16:creationId xmlns:a16="http://schemas.microsoft.com/office/drawing/2014/main" id="{A945D196-6CB8-F3B4-70ED-1DCFC5E9E72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356368" y="3057520"/>
            <a:ext cx="731520" cy="731520"/>
          </a:xfrm>
          <a:prstGeom prst="rect">
            <a:avLst/>
          </a:prstGeom>
        </p:spPr>
      </p:pic>
      <p:pic>
        <p:nvPicPr>
          <p:cNvPr id="19" name="Graphic 18" descr="Brainstorm with solid fill">
            <a:extLst>
              <a:ext uri="{FF2B5EF4-FFF2-40B4-BE49-F238E27FC236}">
                <a16:creationId xmlns:a16="http://schemas.microsoft.com/office/drawing/2014/main" id="{9410BBA9-2647-F9AD-0449-C94B7677628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700184" y="3057520"/>
            <a:ext cx="731520" cy="731520"/>
          </a:xfrm>
          <a:prstGeom prst="rect">
            <a:avLst/>
          </a:prstGeom>
        </p:spPr>
      </p:pic>
      <p:pic>
        <p:nvPicPr>
          <p:cNvPr id="24" name="Graphic 23" descr="Contract with solid fill">
            <a:extLst>
              <a:ext uri="{FF2B5EF4-FFF2-40B4-BE49-F238E27FC236}">
                <a16:creationId xmlns:a16="http://schemas.microsoft.com/office/drawing/2014/main" id="{4E507227-E73F-E635-EF58-6CB7968277B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524720" y="3057520"/>
            <a:ext cx="731520" cy="731520"/>
          </a:xfrm>
          <a:prstGeom prst="rect">
            <a:avLst/>
          </a:prstGeom>
        </p:spPr>
      </p:pic>
    </p:spTree>
    <p:extLst>
      <p:ext uri="{BB962C8B-B14F-4D97-AF65-F5344CB8AC3E}">
        <p14:creationId xmlns:p14="http://schemas.microsoft.com/office/powerpoint/2010/main" val="210977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7DDCD-7A2B-A0E6-34EF-5E0C1E4E2D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C2DCF93-A98B-8601-D6E0-61F8A644E522}"/>
              </a:ext>
            </a:extLst>
          </p:cNvPr>
          <p:cNvSpPr>
            <a:spLocks noGrp="1"/>
          </p:cNvSpPr>
          <p:nvPr>
            <p:ph type="body" sz="quarter" idx="24"/>
          </p:nvPr>
        </p:nvSpPr>
        <p:spPr/>
        <p:txBody>
          <a:bodyPr/>
          <a:lstStyle/>
          <a:p>
            <a:endParaRPr lang="en-US"/>
          </a:p>
        </p:txBody>
      </p:sp>
      <p:sp>
        <p:nvSpPr>
          <p:cNvPr id="4" name="Text Placeholder 3">
            <a:extLst>
              <a:ext uri="{FF2B5EF4-FFF2-40B4-BE49-F238E27FC236}">
                <a16:creationId xmlns:a16="http://schemas.microsoft.com/office/drawing/2014/main" id="{31817FAB-2989-1B4F-6511-2BEDC804ADB1}"/>
              </a:ext>
            </a:extLst>
          </p:cNvPr>
          <p:cNvSpPr>
            <a:spLocks noGrp="1"/>
          </p:cNvSpPr>
          <p:nvPr>
            <p:ph type="body" sz="quarter" idx="14"/>
          </p:nvPr>
        </p:nvSpPr>
        <p:spPr>
          <a:xfrm>
            <a:off x="4649" y="492"/>
            <a:ext cx="3454831" cy="6857508"/>
          </a:xfrm>
        </p:spPr>
        <p:txBody>
          <a:bodyPr/>
          <a:lstStyle/>
          <a:p>
            <a:endParaRPr lang="zh-CN" altLang="en-US"/>
          </a:p>
        </p:txBody>
      </p:sp>
      <p:sp>
        <p:nvSpPr>
          <p:cNvPr id="5" name="Footer Placeholder 4">
            <a:extLst>
              <a:ext uri="{FF2B5EF4-FFF2-40B4-BE49-F238E27FC236}">
                <a16:creationId xmlns:a16="http://schemas.microsoft.com/office/drawing/2014/main" id="{9B51A19D-4334-9183-E152-F6D7EEC9EA7F}"/>
              </a:ext>
            </a:extLst>
          </p:cNvPr>
          <p:cNvSpPr>
            <a:spLocks noGrp="1"/>
          </p:cNvSpPr>
          <p:nvPr>
            <p:ph type="ftr" sz="quarter" idx="12"/>
          </p:nvPr>
        </p:nvSpPr>
        <p:spPr/>
        <p:txBody>
          <a:bodyPr/>
          <a:lstStyle/>
          <a:p>
            <a:endParaRPr lang="en-AU"/>
          </a:p>
        </p:txBody>
      </p:sp>
      <p:sp>
        <p:nvSpPr>
          <p:cNvPr id="9" name="Text Placeholder 8">
            <a:extLst>
              <a:ext uri="{FF2B5EF4-FFF2-40B4-BE49-F238E27FC236}">
                <a16:creationId xmlns:a16="http://schemas.microsoft.com/office/drawing/2014/main" id="{3B48C918-39BE-7075-56A6-291AACD7581F}"/>
              </a:ext>
            </a:extLst>
          </p:cNvPr>
          <p:cNvSpPr>
            <a:spLocks noGrp="1"/>
          </p:cNvSpPr>
          <p:nvPr>
            <p:ph type="body" sz="quarter" idx="16"/>
          </p:nvPr>
        </p:nvSpPr>
        <p:spPr>
          <a:xfrm>
            <a:off x="314487" y="2191860"/>
            <a:ext cx="2952427" cy="492443"/>
          </a:xfrm>
        </p:spPr>
        <p:txBody>
          <a:bodyPr/>
          <a:lstStyle/>
          <a:p>
            <a:pPr marL="0" indent="0">
              <a:buNone/>
            </a:pPr>
            <a:r>
              <a:rPr lang="en-US" sz="3200" i="1"/>
              <a:t>Motivation</a:t>
            </a:r>
          </a:p>
        </p:txBody>
      </p:sp>
      <p:sp>
        <p:nvSpPr>
          <p:cNvPr id="6" name="Slide Number Placeholder 5">
            <a:extLst>
              <a:ext uri="{FF2B5EF4-FFF2-40B4-BE49-F238E27FC236}">
                <a16:creationId xmlns:a16="http://schemas.microsoft.com/office/drawing/2014/main" id="{9359F3A0-89EA-6656-D29A-A60103D3317D}"/>
              </a:ext>
            </a:extLst>
          </p:cNvPr>
          <p:cNvSpPr>
            <a:spLocks noGrp="1"/>
          </p:cNvSpPr>
          <p:nvPr>
            <p:ph type="sldNum" sz="quarter" idx="13"/>
          </p:nvPr>
        </p:nvSpPr>
        <p:spPr/>
        <p:txBody>
          <a:bodyPr/>
          <a:lstStyle/>
          <a:p>
            <a:fld id="{E917DE0E-AFB1-41FD-BC35-27DB61CA125F}" type="slidenum">
              <a:rPr lang="en-AU" smtClean="0"/>
              <a:pPr/>
              <a:t>3</a:t>
            </a:fld>
            <a:endParaRPr lang="en-AU"/>
          </a:p>
        </p:txBody>
      </p:sp>
      <p:sp>
        <p:nvSpPr>
          <p:cNvPr id="8" name="Text Placeholder 7">
            <a:extLst>
              <a:ext uri="{FF2B5EF4-FFF2-40B4-BE49-F238E27FC236}">
                <a16:creationId xmlns:a16="http://schemas.microsoft.com/office/drawing/2014/main" id="{11C9C8F5-D713-7CEE-3797-F0E65FE87483}"/>
              </a:ext>
            </a:extLst>
          </p:cNvPr>
          <p:cNvSpPr>
            <a:spLocks noGrp="1"/>
          </p:cNvSpPr>
          <p:nvPr>
            <p:ph type="body" sz="quarter" idx="15"/>
          </p:nvPr>
        </p:nvSpPr>
        <p:spPr>
          <a:xfrm>
            <a:off x="321890" y="565258"/>
            <a:ext cx="2952427" cy="1624547"/>
          </a:xfrm>
        </p:spPr>
        <p:txBody>
          <a:bodyPr vert="horz" wrap="square" lIns="0" tIns="0" rIns="0" bIns="0" rtlCol="0" anchor="t">
            <a:spAutoFit/>
          </a:bodyPr>
          <a:lstStyle/>
          <a:p>
            <a:pPr marL="0" indent="0">
              <a:buNone/>
            </a:pPr>
            <a:r>
              <a:rPr lang="en-US" sz="4000"/>
              <a:t>Problem Solving </a:t>
            </a:r>
            <a:endParaRPr lang="en-US"/>
          </a:p>
          <a:p>
            <a:pPr marL="0" indent="0">
              <a:buNone/>
            </a:pPr>
            <a:r>
              <a:rPr lang="en-US" sz="4000"/>
              <a:t>with Data</a:t>
            </a:r>
            <a:endParaRPr lang="en-US"/>
          </a:p>
        </p:txBody>
      </p:sp>
      <p:sp>
        <p:nvSpPr>
          <p:cNvPr id="22" name="TextBox 21">
            <a:extLst>
              <a:ext uri="{FF2B5EF4-FFF2-40B4-BE49-F238E27FC236}">
                <a16:creationId xmlns:a16="http://schemas.microsoft.com/office/drawing/2014/main" id="{D0B5B6A1-A5B0-D285-3CCD-D3F665532844}"/>
              </a:ext>
            </a:extLst>
          </p:cNvPr>
          <p:cNvSpPr txBox="1"/>
          <p:nvPr/>
        </p:nvSpPr>
        <p:spPr>
          <a:xfrm>
            <a:off x="3465286" y="0"/>
            <a:ext cx="9271000" cy="6857508"/>
          </a:xfrm>
          <a:prstGeom prst="rect">
            <a:avLst/>
          </a:prstGeom>
          <a:solidFill>
            <a:schemeClr val="bg1"/>
          </a:solidFill>
        </p:spPr>
        <p:txBody>
          <a:bodyPr wrap="square" lIns="720000" tIns="432000" rIns="540000" bIns="180000" rtlCol="0" anchor="t">
            <a:noAutofit/>
          </a:bodyPr>
          <a:lstStyle/>
          <a:p>
            <a:r>
              <a:rPr lang="en-US">
                <a:ea typeface="+mn-lt"/>
                <a:cs typeface="+mn-lt"/>
              </a:rPr>
              <a:t>As UQ students reliant on public transport, we aim to use data to improve efficiency, match services to demand, support planning, and study weather impacts on commuters.</a:t>
            </a:r>
          </a:p>
          <a:p>
            <a:r>
              <a:rPr lang="en-US">
                <a:ea typeface="+mn-lt"/>
                <a:cs typeface="+mn-lt"/>
              </a:rPr>
              <a:t>                                                                                                        </a:t>
            </a:r>
          </a:p>
          <a:p>
            <a:pPr marL="285750" indent="-285750">
              <a:buFont typeface="Arial,Sans-Serif"/>
              <a:buChar char="•"/>
            </a:pPr>
            <a:r>
              <a:rPr lang="en-US" b="1"/>
              <a:t>How do weather conditions </a:t>
            </a:r>
            <a:br>
              <a:rPr lang="en-US" b="1"/>
            </a:br>
            <a:r>
              <a:rPr lang="en-US" b="1"/>
              <a:t>impact on the trip volume?</a:t>
            </a:r>
            <a:endParaRPr lang="en-US"/>
          </a:p>
          <a:p>
            <a:endParaRPr lang="en-US" b="1"/>
          </a:p>
          <a:p>
            <a:pPr marL="285750" indent="-285750">
              <a:buFont typeface="Arial,Sans-Serif"/>
              <a:buChar char="•"/>
            </a:pPr>
            <a:r>
              <a:rPr lang="en-US" b="1"/>
              <a:t>How do people from different </a:t>
            </a:r>
            <a:endParaRPr lang="en-US"/>
          </a:p>
          <a:p>
            <a:r>
              <a:rPr lang="en-US" b="1"/>
              <a:t>   suburbs use public transport?</a:t>
            </a:r>
            <a:endParaRPr lang="en-US"/>
          </a:p>
          <a:p>
            <a:endParaRPr lang="en-US" b="1"/>
          </a:p>
          <a:p>
            <a:pPr marL="285750" indent="-285750">
              <a:buFont typeface="Arial,Sans-Serif"/>
              <a:buChar char="•"/>
            </a:pPr>
            <a:r>
              <a:rPr lang="en-US" b="1"/>
              <a:t>Can we forecast future trip </a:t>
            </a:r>
            <a:br>
              <a:rPr lang="en-US" b="1"/>
            </a:br>
            <a:r>
              <a:rPr lang="en-US" b="1"/>
              <a:t>volumes?</a:t>
            </a:r>
            <a:endParaRPr lang="en-US"/>
          </a:p>
          <a:p>
            <a:endParaRPr lang="en-US"/>
          </a:p>
          <a:p>
            <a:pPr>
              <a:spcAft>
                <a:spcPts val="1200"/>
              </a:spcAft>
            </a:pPr>
            <a:endParaRPr lang="en-US">
              <a:solidFill>
                <a:srgbClr val="2B1D37"/>
              </a:solidFill>
              <a:latin typeface="Aptos" panose="02110004020202020204"/>
            </a:endParaRPr>
          </a:p>
          <a:p>
            <a:endParaRPr lang="en-US">
              <a:solidFill>
                <a:srgbClr val="2B1D37"/>
              </a:solidFill>
              <a:latin typeface="Aptos" panose="02110004020202020204"/>
            </a:endParaRPr>
          </a:p>
          <a:p>
            <a:endParaRPr lang="en-US"/>
          </a:p>
          <a:p>
            <a:endParaRPr lang="en-US"/>
          </a:p>
          <a:p>
            <a:r>
              <a:rPr lang="en-US"/>
              <a:t>                                                                                               </a:t>
            </a:r>
          </a:p>
          <a:p>
            <a:endParaRPr lang="en-US"/>
          </a:p>
          <a:p>
            <a:endParaRPr lang="en-US"/>
          </a:p>
          <a:p>
            <a:endParaRPr lang="en-US"/>
          </a:p>
          <a:p>
            <a:endParaRPr lang="en-US"/>
          </a:p>
          <a:p>
            <a:endParaRPr lang="en-US"/>
          </a:p>
          <a:p>
            <a:endParaRPr lang="en-US"/>
          </a:p>
        </p:txBody>
      </p:sp>
      <p:pic>
        <p:nvPicPr>
          <p:cNvPr id="10" name="Graphic 9" descr="Brainstorm with solid fill">
            <a:extLst>
              <a:ext uri="{FF2B5EF4-FFF2-40B4-BE49-F238E27FC236}">
                <a16:creationId xmlns:a16="http://schemas.microsoft.com/office/drawing/2014/main" id="{0561BD55-CD0A-D67C-574D-D71D97F15A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00" y="5990590"/>
            <a:ext cx="731520" cy="731520"/>
          </a:xfrm>
          <a:prstGeom prst="rect">
            <a:avLst/>
          </a:prstGeom>
        </p:spPr>
      </p:pic>
      <p:pic>
        <p:nvPicPr>
          <p:cNvPr id="7" name="Picture 6" descr="Research Questions – Dr-Qais.Com">
            <a:extLst>
              <a:ext uri="{FF2B5EF4-FFF2-40B4-BE49-F238E27FC236}">
                <a16:creationId xmlns:a16="http://schemas.microsoft.com/office/drawing/2014/main" id="{7274DF84-EA2D-6B4F-E21A-E1BE71F42986}"/>
              </a:ext>
            </a:extLst>
          </p:cNvPr>
          <p:cNvPicPr>
            <a:picLocks noChangeAspect="1"/>
          </p:cNvPicPr>
          <p:nvPr/>
        </p:nvPicPr>
        <p:blipFill>
          <a:blip r:embed="rId4"/>
          <a:stretch>
            <a:fillRect/>
          </a:stretch>
        </p:blipFill>
        <p:spPr>
          <a:xfrm>
            <a:off x="3466849" y="4585287"/>
            <a:ext cx="3092618" cy="2129088"/>
          </a:xfrm>
          <a:prstGeom prst="rect">
            <a:avLst/>
          </a:prstGeom>
        </p:spPr>
      </p:pic>
      <p:pic>
        <p:nvPicPr>
          <p:cNvPr id="12" name="Picture 11" descr="Eight Mile Plains Archives - Sunnybank Hills News">
            <a:extLst>
              <a:ext uri="{FF2B5EF4-FFF2-40B4-BE49-F238E27FC236}">
                <a16:creationId xmlns:a16="http://schemas.microsoft.com/office/drawing/2014/main" id="{DEFC4A24-4121-7D00-31F6-85FD24377E2E}"/>
              </a:ext>
            </a:extLst>
          </p:cNvPr>
          <p:cNvPicPr>
            <a:picLocks noChangeAspect="1"/>
          </p:cNvPicPr>
          <p:nvPr/>
        </p:nvPicPr>
        <p:blipFill>
          <a:blip r:embed="rId5"/>
          <a:stretch>
            <a:fillRect/>
          </a:stretch>
        </p:blipFill>
        <p:spPr>
          <a:xfrm>
            <a:off x="8091235" y="1180098"/>
            <a:ext cx="4100767" cy="2522624"/>
          </a:xfrm>
          <a:prstGeom prst="rect">
            <a:avLst/>
          </a:prstGeom>
        </p:spPr>
      </p:pic>
      <p:pic>
        <p:nvPicPr>
          <p:cNvPr id="13" name="Picture 12" descr="Improved bus services for The University of Queensland - UQ News - The  University of Queensland, Australia">
            <a:extLst>
              <a:ext uri="{FF2B5EF4-FFF2-40B4-BE49-F238E27FC236}">
                <a16:creationId xmlns:a16="http://schemas.microsoft.com/office/drawing/2014/main" id="{1E73E71C-8262-943D-A04B-43F7BD3F628A}"/>
              </a:ext>
            </a:extLst>
          </p:cNvPr>
          <p:cNvPicPr>
            <a:picLocks noChangeAspect="1"/>
          </p:cNvPicPr>
          <p:nvPr/>
        </p:nvPicPr>
        <p:blipFill>
          <a:blip r:embed="rId6"/>
          <a:stretch>
            <a:fillRect/>
          </a:stretch>
        </p:blipFill>
        <p:spPr>
          <a:xfrm>
            <a:off x="8093242" y="3793658"/>
            <a:ext cx="4086726" cy="2559316"/>
          </a:xfrm>
          <a:prstGeom prst="rect">
            <a:avLst/>
          </a:prstGeom>
        </p:spPr>
      </p:pic>
      <p:pic>
        <p:nvPicPr>
          <p:cNvPr id="14" name="Picture 13" descr="Online Course: Data Analysis and Interpretation from Wesleyan University |  Class Central">
            <a:extLst>
              <a:ext uri="{FF2B5EF4-FFF2-40B4-BE49-F238E27FC236}">
                <a16:creationId xmlns:a16="http://schemas.microsoft.com/office/drawing/2014/main" id="{02F91712-D1B7-A850-5243-25EA35F69C48}"/>
              </a:ext>
            </a:extLst>
          </p:cNvPr>
          <p:cNvPicPr>
            <a:picLocks noChangeAspect="1"/>
          </p:cNvPicPr>
          <p:nvPr/>
        </p:nvPicPr>
        <p:blipFill>
          <a:blip r:embed="rId7"/>
          <a:stretch>
            <a:fillRect/>
          </a:stretch>
        </p:blipFill>
        <p:spPr>
          <a:xfrm>
            <a:off x="6226340" y="3428999"/>
            <a:ext cx="1874924" cy="2135605"/>
          </a:xfrm>
          <a:prstGeom prst="rect">
            <a:avLst/>
          </a:prstGeom>
        </p:spPr>
      </p:pic>
    </p:spTree>
    <p:extLst>
      <p:ext uri="{BB962C8B-B14F-4D97-AF65-F5344CB8AC3E}">
        <p14:creationId xmlns:p14="http://schemas.microsoft.com/office/powerpoint/2010/main" val="323669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A2E7D-AAF0-1066-F487-B06A836E326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41BA413-862F-146B-2186-BCC139B99102}"/>
              </a:ext>
            </a:extLst>
          </p:cNvPr>
          <p:cNvSpPr>
            <a:spLocks noGrp="1"/>
          </p:cNvSpPr>
          <p:nvPr>
            <p:ph type="body" sz="quarter" idx="14"/>
          </p:nvPr>
        </p:nvSpPr>
        <p:spPr>
          <a:xfrm>
            <a:off x="14809" y="492"/>
            <a:ext cx="3566591" cy="6857508"/>
          </a:xfrm>
        </p:spPr>
        <p:txBody>
          <a:bodyPr/>
          <a:lstStyle/>
          <a:p>
            <a:pPr marL="0" indent="0">
              <a:buNone/>
            </a:pPr>
            <a:endParaRPr lang="en-US"/>
          </a:p>
        </p:txBody>
      </p:sp>
      <p:sp>
        <p:nvSpPr>
          <p:cNvPr id="8" name="Text Placeholder 7">
            <a:extLst>
              <a:ext uri="{FF2B5EF4-FFF2-40B4-BE49-F238E27FC236}">
                <a16:creationId xmlns:a16="http://schemas.microsoft.com/office/drawing/2014/main" id="{EFE92A64-B87F-6B73-4BCA-6388A0148693}"/>
              </a:ext>
            </a:extLst>
          </p:cNvPr>
          <p:cNvSpPr>
            <a:spLocks noGrp="1"/>
          </p:cNvSpPr>
          <p:nvPr>
            <p:ph type="body" sz="quarter" idx="15"/>
          </p:nvPr>
        </p:nvSpPr>
        <p:spPr>
          <a:xfrm>
            <a:off x="321890" y="565258"/>
            <a:ext cx="2952427" cy="1003865"/>
          </a:xfrm>
        </p:spPr>
        <p:txBody>
          <a:bodyPr/>
          <a:lstStyle/>
          <a:p>
            <a:pPr marL="0" indent="0">
              <a:buNone/>
            </a:pPr>
            <a:r>
              <a:rPr lang="en-US" sz="4000"/>
              <a:t>Getting the Data I Need</a:t>
            </a:r>
          </a:p>
        </p:txBody>
      </p:sp>
      <p:sp>
        <p:nvSpPr>
          <p:cNvPr id="9" name="Text Placeholder 8">
            <a:extLst>
              <a:ext uri="{FF2B5EF4-FFF2-40B4-BE49-F238E27FC236}">
                <a16:creationId xmlns:a16="http://schemas.microsoft.com/office/drawing/2014/main" id="{499F8DA7-5460-A89E-B50C-858F6784693D}"/>
              </a:ext>
            </a:extLst>
          </p:cNvPr>
          <p:cNvSpPr>
            <a:spLocks noGrp="1"/>
          </p:cNvSpPr>
          <p:nvPr>
            <p:ph type="body" sz="quarter" idx="16"/>
          </p:nvPr>
        </p:nvSpPr>
        <p:spPr>
          <a:xfrm>
            <a:off x="314487" y="2256559"/>
            <a:ext cx="2952427" cy="492443"/>
          </a:xfrm>
        </p:spPr>
        <p:txBody>
          <a:bodyPr/>
          <a:lstStyle/>
          <a:p>
            <a:pPr marL="0" indent="0">
              <a:buNone/>
            </a:pPr>
            <a:r>
              <a:rPr lang="en-US" sz="3200" i="1"/>
              <a:t> </a:t>
            </a:r>
          </a:p>
        </p:txBody>
      </p:sp>
      <p:pic>
        <p:nvPicPr>
          <p:cNvPr id="10" name="图片 7" descr="文本&#10;&#10;AI 生成的内容可能不正确。">
            <a:extLst>
              <a:ext uri="{FF2B5EF4-FFF2-40B4-BE49-F238E27FC236}">
                <a16:creationId xmlns:a16="http://schemas.microsoft.com/office/drawing/2014/main" id="{372162E4-648D-193C-CDD4-75490B938DB9}"/>
              </a:ext>
            </a:extLst>
          </p:cNvPr>
          <p:cNvPicPr>
            <a:picLocks noChangeAspect="1"/>
          </p:cNvPicPr>
          <p:nvPr/>
        </p:nvPicPr>
        <p:blipFill>
          <a:blip r:embed="rId2"/>
          <a:stretch>
            <a:fillRect/>
          </a:stretch>
        </p:blipFill>
        <p:spPr>
          <a:xfrm>
            <a:off x="3670318" y="1005189"/>
            <a:ext cx="2756225" cy="565482"/>
          </a:xfrm>
          <a:prstGeom prst="rect">
            <a:avLst/>
          </a:prstGeom>
        </p:spPr>
      </p:pic>
      <p:sp>
        <p:nvSpPr>
          <p:cNvPr id="11" name="文本框 8">
            <a:extLst>
              <a:ext uri="{FF2B5EF4-FFF2-40B4-BE49-F238E27FC236}">
                <a16:creationId xmlns:a16="http://schemas.microsoft.com/office/drawing/2014/main" id="{295A6C21-4FF7-1A15-30AE-FC96F08A0AB0}"/>
              </a:ext>
            </a:extLst>
          </p:cNvPr>
          <p:cNvSpPr txBox="1"/>
          <p:nvPr/>
        </p:nvSpPr>
        <p:spPr>
          <a:xfrm>
            <a:off x="6516576" y="643099"/>
            <a:ext cx="277006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latin typeface="Times New Roman"/>
                <a:ea typeface="等线"/>
                <a:cs typeface="Times New Roman"/>
              </a:rPr>
              <a:t>O</a:t>
            </a:r>
            <a:r>
              <a:rPr lang="zh-CN" sz="1400">
                <a:latin typeface="Times New Roman"/>
                <a:ea typeface="等线"/>
                <a:cs typeface="Times New Roman"/>
              </a:rPr>
              <a:t>rigin Destination Trips 2022-2025</a:t>
            </a:r>
          </a:p>
          <a:p>
            <a:pPr marL="285750" indent="-285750">
              <a:buFont typeface="Arial"/>
              <a:buChar char="•"/>
            </a:pPr>
            <a:r>
              <a:rPr lang="en-US" sz="1400">
                <a:latin typeface="Times New Roman"/>
                <a:ea typeface="等线"/>
                <a:cs typeface="Times New Roman"/>
              </a:rPr>
              <a:t>Origin</a:t>
            </a:r>
            <a:r>
              <a:rPr lang="zh-CN" sz="1400">
                <a:latin typeface="Times New Roman"/>
                <a:ea typeface="等线"/>
                <a:cs typeface="Times New Roman"/>
              </a:rPr>
              <a:t> </a:t>
            </a:r>
            <a:r>
              <a:rPr lang="en-US" sz="1400">
                <a:latin typeface="Times New Roman"/>
                <a:ea typeface="等线"/>
                <a:cs typeface="Times New Roman"/>
              </a:rPr>
              <a:t>Destination</a:t>
            </a:r>
            <a:r>
              <a:rPr lang="zh-CN" sz="1400">
                <a:latin typeface="Times New Roman"/>
                <a:ea typeface="等线"/>
                <a:cs typeface="Times New Roman"/>
              </a:rPr>
              <a:t> </a:t>
            </a:r>
            <a:r>
              <a:rPr lang="en-US" sz="1400">
                <a:latin typeface="Times New Roman"/>
                <a:ea typeface="等线"/>
                <a:cs typeface="Times New Roman"/>
              </a:rPr>
              <a:t>Stop</a:t>
            </a:r>
            <a:r>
              <a:rPr lang="zh-CN" sz="1400">
                <a:latin typeface="Times New Roman"/>
                <a:ea typeface="等线"/>
                <a:cs typeface="Times New Roman"/>
              </a:rPr>
              <a:t> </a:t>
            </a:r>
            <a:r>
              <a:rPr lang="en-US" sz="1400">
                <a:latin typeface="Times New Roman"/>
                <a:ea typeface="等线"/>
                <a:cs typeface="Times New Roman"/>
              </a:rPr>
              <a:t>Locations Jan 2022-Feb 2025</a:t>
            </a:r>
          </a:p>
          <a:p>
            <a:pPr marL="285750" indent="-285750">
              <a:buFont typeface="Arial"/>
              <a:buChar char="•"/>
            </a:pPr>
            <a:r>
              <a:rPr lang="en-US" sz="1400" err="1">
                <a:latin typeface="Times New Roman"/>
                <a:ea typeface="等线"/>
                <a:cs typeface="Times New Roman"/>
              </a:rPr>
              <a:t>Translink</a:t>
            </a:r>
            <a:r>
              <a:rPr lang="en-US" sz="1400">
                <a:latin typeface="Times New Roman"/>
                <a:ea typeface="等线"/>
                <a:cs typeface="Times New Roman"/>
              </a:rPr>
              <a:t> Time Table (current)</a:t>
            </a:r>
          </a:p>
        </p:txBody>
      </p:sp>
      <p:pic>
        <p:nvPicPr>
          <p:cNvPr id="12" name="内容占位符 3">
            <a:extLst>
              <a:ext uri="{FF2B5EF4-FFF2-40B4-BE49-F238E27FC236}">
                <a16:creationId xmlns:a16="http://schemas.microsoft.com/office/drawing/2014/main" id="{D91F51FC-7EE9-C246-0F10-4F3D2E502434}"/>
              </a:ext>
            </a:extLst>
          </p:cNvPr>
          <p:cNvPicPr>
            <a:picLocks noChangeAspect="1"/>
          </p:cNvPicPr>
          <p:nvPr/>
        </p:nvPicPr>
        <p:blipFill>
          <a:blip r:embed="rId3"/>
          <a:stretch>
            <a:fillRect/>
          </a:stretch>
        </p:blipFill>
        <p:spPr>
          <a:xfrm>
            <a:off x="3962835" y="2589308"/>
            <a:ext cx="2171192" cy="860437"/>
          </a:xfrm>
          <a:prstGeom prst="rect">
            <a:avLst/>
          </a:prstGeom>
        </p:spPr>
      </p:pic>
      <p:pic>
        <p:nvPicPr>
          <p:cNvPr id="13" name="图片 4" descr="图形用户界面, 应用程序&#10;&#10;AI 生成的内容可能不正确。">
            <a:extLst>
              <a:ext uri="{FF2B5EF4-FFF2-40B4-BE49-F238E27FC236}">
                <a16:creationId xmlns:a16="http://schemas.microsoft.com/office/drawing/2014/main" id="{28E7F1BF-1E35-7169-2A43-2434C1122D72}"/>
              </a:ext>
            </a:extLst>
          </p:cNvPr>
          <p:cNvPicPr>
            <a:picLocks noChangeAspect="1"/>
          </p:cNvPicPr>
          <p:nvPr/>
        </p:nvPicPr>
        <p:blipFill>
          <a:blip r:embed="rId4"/>
          <a:stretch>
            <a:fillRect/>
          </a:stretch>
        </p:blipFill>
        <p:spPr>
          <a:xfrm>
            <a:off x="3965164" y="5278806"/>
            <a:ext cx="2161670" cy="849945"/>
          </a:xfrm>
          <a:prstGeom prst="rect">
            <a:avLst/>
          </a:prstGeom>
        </p:spPr>
      </p:pic>
      <p:pic>
        <p:nvPicPr>
          <p:cNvPr id="14" name="图片 5" descr="文本&#10;&#10;AI 生成的内容可能不正确。">
            <a:extLst>
              <a:ext uri="{FF2B5EF4-FFF2-40B4-BE49-F238E27FC236}">
                <a16:creationId xmlns:a16="http://schemas.microsoft.com/office/drawing/2014/main" id="{3D5A2CB2-6D6B-D8ED-09FF-000D658CC6ED}"/>
              </a:ext>
            </a:extLst>
          </p:cNvPr>
          <p:cNvPicPr>
            <a:picLocks noChangeAspect="1"/>
          </p:cNvPicPr>
          <p:nvPr/>
        </p:nvPicPr>
        <p:blipFill>
          <a:blip r:embed="rId5"/>
          <a:srcRect l="7175" t="-1478" r="8220" b="799"/>
          <a:stretch/>
        </p:blipFill>
        <p:spPr>
          <a:xfrm>
            <a:off x="4570240" y="3967815"/>
            <a:ext cx="839152" cy="847844"/>
          </a:xfrm>
          <a:prstGeom prst="rect">
            <a:avLst/>
          </a:prstGeom>
        </p:spPr>
      </p:pic>
      <p:sp>
        <p:nvSpPr>
          <p:cNvPr id="15" name="文本框 11">
            <a:extLst>
              <a:ext uri="{FF2B5EF4-FFF2-40B4-BE49-F238E27FC236}">
                <a16:creationId xmlns:a16="http://schemas.microsoft.com/office/drawing/2014/main" id="{7937C496-182E-179A-F316-1D6B60E9161B}"/>
              </a:ext>
            </a:extLst>
          </p:cNvPr>
          <p:cNvSpPr txBox="1"/>
          <p:nvPr/>
        </p:nvSpPr>
        <p:spPr>
          <a:xfrm>
            <a:off x="6516576" y="4031915"/>
            <a:ext cx="277006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tLang="zh-CN" sz="1400">
                <a:latin typeface="Times New Roman"/>
                <a:ea typeface="等线"/>
                <a:cs typeface="Times New Roman"/>
              </a:rPr>
              <a:t>2021 Census Data pack - General Community Profile (Postal Areas)</a:t>
            </a:r>
          </a:p>
        </p:txBody>
      </p:sp>
      <p:sp>
        <p:nvSpPr>
          <p:cNvPr id="16" name="文本框 13">
            <a:extLst>
              <a:ext uri="{FF2B5EF4-FFF2-40B4-BE49-F238E27FC236}">
                <a16:creationId xmlns:a16="http://schemas.microsoft.com/office/drawing/2014/main" id="{5F686378-745B-AC72-A735-126DAA487CA0}"/>
              </a:ext>
            </a:extLst>
          </p:cNvPr>
          <p:cNvSpPr txBox="1"/>
          <p:nvPr/>
        </p:nvSpPr>
        <p:spPr>
          <a:xfrm>
            <a:off x="6516577" y="2642636"/>
            <a:ext cx="278179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tLang="zh-CN" sz="1400">
                <a:latin typeface="Times New Roman"/>
                <a:ea typeface="等线"/>
                <a:cs typeface="Times New Roman"/>
              </a:rPr>
              <a:t>Weather Observations</a:t>
            </a:r>
            <a:br>
              <a:rPr lang="en-US" altLang="zh-CN" sz="1400">
                <a:latin typeface="Times New Roman"/>
                <a:ea typeface="等线"/>
                <a:cs typeface="Times New Roman"/>
              </a:rPr>
            </a:br>
            <a:r>
              <a:rPr lang="en-US" altLang="zh-CN" sz="1400">
                <a:latin typeface="Times New Roman"/>
                <a:ea typeface="等线"/>
                <a:cs typeface="Times New Roman"/>
              </a:rPr>
              <a:t>Brisbane City (Queensland) from April 2024 to March 2025</a:t>
            </a:r>
            <a:endParaRPr lang="zh-CN" altLang="en-US" sz="1400">
              <a:latin typeface="Times New Roman"/>
              <a:ea typeface="等线"/>
              <a:cs typeface="Times New Roman"/>
            </a:endParaRPr>
          </a:p>
        </p:txBody>
      </p:sp>
      <p:pic>
        <p:nvPicPr>
          <p:cNvPr id="18" name="Graphic 17" descr="Download from cloud with solid fill">
            <a:extLst>
              <a:ext uri="{FF2B5EF4-FFF2-40B4-BE49-F238E27FC236}">
                <a16:creationId xmlns:a16="http://schemas.microsoft.com/office/drawing/2014/main" id="{99DF496A-C062-306F-B556-06FD4C33ED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2637" y="6134441"/>
            <a:ext cx="731520" cy="731520"/>
          </a:xfrm>
          <a:prstGeom prst="rect">
            <a:avLst/>
          </a:prstGeom>
        </p:spPr>
      </p:pic>
      <p:sp>
        <p:nvSpPr>
          <p:cNvPr id="19" name="文本框 11">
            <a:extLst>
              <a:ext uri="{FF2B5EF4-FFF2-40B4-BE49-F238E27FC236}">
                <a16:creationId xmlns:a16="http://schemas.microsoft.com/office/drawing/2014/main" id="{9F922B96-239D-006C-3340-399C6EB6643D}"/>
              </a:ext>
            </a:extLst>
          </p:cNvPr>
          <p:cNvSpPr txBox="1"/>
          <p:nvPr/>
        </p:nvSpPr>
        <p:spPr>
          <a:xfrm>
            <a:off x="6516576" y="5455060"/>
            <a:ext cx="27700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tLang="zh-CN" sz="1400">
                <a:latin typeface="Times New Roman"/>
                <a:ea typeface="等线"/>
                <a:cs typeface="Times New Roman"/>
              </a:rPr>
              <a:t>Brisbane Suburb Boundaries (</a:t>
            </a:r>
            <a:r>
              <a:rPr lang="en-US" altLang="zh-CN" sz="1400" err="1">
                <a:latin typeface="Times New Roman"/>
                <a:ea typeface="等线"/>
                <a:cs typeface="Times New Roman"/>
              </a:rPr>
              <a:t>Arcgis</a:t>
            </a:r>
            <a:r>
              <a:rPr lang="en-US" altLang="zh-CN" sz="1400">
                <a:latin typeface="Times New Roman"/>
                <a:ea typeface="等线"/>
                <a:cs typeface="Times New Roman"/>
              </a:rPr>
              <a:t>)</a:t>
            </a:r>
          </a:p>
        </p:txBody>
      </p:sp>
      <p:graphicFrame>
        <p:nvGraphicFramePr>
          <p:cNvPr id="23" name="Table 22">
            <a:extLst>
              <a:ext uri="{FF2B5EF4-FFF2-40B4-BE49-F238E27FC236}">
                <a16:creationId xmlns:a16="http://schemas.microsoft.com/office/drawing/2014/main" id="{46D11FD3-E8B3-6618-5836-509E3AC7F7F0}"/>
              </a:ext>
            </a:extLst>
          </p:cNvPr>
          <p:cNvGraphicFramePr>
            <a:graphicFrameLocks noGrp="1"/>
          </p:cNvGraphicFramePr>
          <p:nvPr>
            <p:extLst>
              <p:ext uri="{D42A27DB-BD31-4B8C-83A1-F6EECF244321}">
                <p14:modId xmlns:p14="http://schemas.microsoft.com/office/powerpoint/2010/main" val="3150788506"/>
              </p:ext>
            </p:extLst>
          </p:nvPr>
        </p:nvGraphicFramePr>
        <p:xfrm>
          <a:off x="9493722" y="227684"/>
          <a:ext cx="2557083" cy="1653472"/>
        </p:xfrm>
        <a:graphic>
          <a:graphicData uri="http://schemas.openxmlformats.org/drawingml/2006/table">
            <a:tbl>
              <a:tblPr firstRow="1" bandRow="1">
                <a:tableStyleId>{5C22544A-7EE6-4342-B048-85BDC9FD1C3A}</a:tableStyleId>
              </a:tblPr>
              <a:tblGrid>
                <a:gridCol w="852361">
                  <a:extLst>
                    <a:ext uri="{9D8B030D-6E8A-4147-A177-3AD203B41FA5}">
                      <a16:colId xmlns:a16="http://schemas.microsoft.com/office/drawing/2014/main" val="3455074691"/>
                    </a:ext>
                  </a:extLst>
                </a:gridCol>
                <a:gridCol w="852361">
                  <a:extLst>
                    <a:ext uri="{9D8B030D-6E8A-4147-A177-3AD203B41FA5}">
                      <a16:colId xmlns:a16="http://schemas.microsoft.com/office/drawing/2014/main" val="1862418807"/>
                    </a:ext>
                  </a:extLst>
                </a:gridCol>
                <a:gridCol w="852361">
                  <a:extLst>
                    <a:ext uri="{9D8B030D-6E8A-4147-A177-3AD203B41FA5}">
                      <a16:colId xmlns:a16="http://schemas.microsoft.com/office/drawing/2014/main" val="3645085171"/>
                    </a:ext>
                  </a:extLst>
                </a:gridCol>
              </a:tblGrid>
              <a:tr h="246761">
                <a:tc gridSpan="3">
                  <a:txBody>
                    <a:bodyPr/>
                    <a:lstStyle/>
                    <a:p>
                      <a:pPr lvl="0" algn="ctr">
                        <a:buNone/>
                      </a:pPr>
                      <a:r>
                        <a:rPr lang="en-US" sz="1100">
                          <a:solidFill>
                            <a:schemeClr val="accent1"/>
                          </a:solidFill>
                        </a:rPr>
                        <a:t>Dataset Dimensions</a:t>
                      </a:r>
                    </a:p>
                  </a:txBody>
                  <a:tcPr>
                    <a:noFill/>
                  </a:tcPr>
                </a:tc>
                <a:tc hMerge="1">
                  <a:txBody>
                    <a:bodyPr/>
                    <a:lstStyle/>
                    <a:p>
                      <a:endParaRPr lang="en-US"/>
                    </a:p>
                  </a:txBody>
                  <a:tcPr>
                    <a:noFill/>
                  </a:tcPr>
                </a:tc>
                <a:tc hMerge="1">
                  <a:txBody>
                    <a:bodyPr/>
                    <a:lstStyle/>
                    <a:p>
                      <a:endParaRPr lang="en-US"/>
                    </a:p>
                  </a:txBody>
                  <a:tcPr>
                    <a:noFill/>
                  </a:tcPr>
                </a:tc>
                <a:extLst>
                  <a:ext uri="{0D108BD9-81ED-4DB2-BD59-A6C34878D82A}">
                    <a16:rowId xmlns:a16="http://schemas.microsoft.com/office/drawing/2014/main" val="1318999895"/>
                  </a:ext>
                </a:extLst>
              </a:tr>
              <a:tr h="246761">
                <a:tc>
                  <a:txBody>
                    <a:bodyPr/>
                    <a:lstStyle/>
                    <a:p>
                      <a:pPr algn="ctr"/>
                      <a:r>
                        <a:rPr lang="en-US" sz="1100">
                          <a:solidFill>
                            <a:schemeClr val="accent1"/>
                          </a:solidFill>
                        </a:rPr>
                        <a:t>Files</a:t>
                      </a:r>
                    </a:p>
                  </a:txBody>
                  <a:tcPr>
                    <a:noFill/>
                  </a:tcPr>
                </a:tc>
                <a:tc>
                  <a:txBody>
                    <a:bodyPr/>
                    <a:lstStyle/>
                    <a:p>
                      <a:pPr algn="ctr"/>
                      <a:r>
                        <a:rPr lang="en-US" sz="1100">
                          <a:solidFill>
                            <a:schemeClr val="accent1"/>
                          </a:solidFill>
                        </a:rPr>
                        <a:t>Rows</a:t>
                      </a:r>
                    </a:p>
                  </a:txBody>
                  <a:tcPr>
                    <a:noFill/>
                  </a:tcPr>
                </a:tc>
                <a:tc>
                  <a:txBody>
                    <a:bodyPr/>
                    <a:lstStyle/>
                    <a:p>
                      <a:pPr algn="ctr"/>
                      <a:r>
                        <a:rPr lang="en-US" sz="1100">
                          <a:solidFill>
                            <a:schemeClr val="accent1"/>
                          </a:solidFill>
                        </a:rPr>
                        <a:t>Columns</a:t>
                      </a:r>
                    </a:p>
                  </a:txBody>
                  <a:tcPr>
                    <a:noFill/>
                  </a:tcPr>
                </a:tc>
                <a:extLst>
                  <a:ext uri="{0D108BD9-81ED-4DB2-BD59-A6C34878D82A}">
                    <a16:rowId xmlns:a16="http://schemas.microsoft.com/office/drawing/2014/main" val="3119078155"/>
                  </a:ext>
                </a:extLst>
              </a:tr>
              <a:tr h="378367">
                <a:tc>
                  <a:txBody>
                    <a:bodyPr/>
                    <a:lstStyle/>
                    <a:p>
                      <a:pPr algn="ctr"/>
                      <a:r>
                        <a:rPr lang="en-US" sz="1050"/>
                        <a:t>38</a:t>
                      </a:r>
                    </a:p>
                  </a:txBody>
                  <a:tcPr>
                    <a:noFill/>
                  </a:tcPr>
                </a:tc>
                <a:tc>
                  <a:txBody>
                    <a:bodyPr/>
                    <a:lstStyle/>
                    <a:p>
                      <a:pPr algn="ctr"/>
                      <a:r>
                        <a:rPr lang="en-US" sz="1050"/>
                        <a:t>300-500K each</a:t>
                      </a:r>
                    </a:p>
                  </a:txBody>
                  <a:tcPr>
                    <a:noFill/>
                  </a:tcPr>
                </a:tc>
                <a:tc>
                  <a:txBody>
                    <a:bodyPr/>
                    <a:lstStyle/>
                    <a:p>
                      <a:pPr algn="ctr"/>
                      <a:r>
                        <a:rPr lang="en-US" sz="1050"/>
                        <a:t>9</a:t>
                      </a:r>
                    </a:p>
                  </a:txBody>
                  <a:tcPr>
                    <a:noFill/>
                  </a:tcPr>
                </a:tc>
                <a:extLst>
                  <a:ext uri="{0D108BD9-81ED-4DB2-BD59-A6C34878D82A}">
                    <a16:rowId xmlns:a16="http://schemas.microsoft.com/office/drawing/2014/main" val="1404313832"/>
                  </a:ext>
                </a:extLst>
              </a:tr>
              <a:tr h="361916">
                <a:tc>
                  <a:txBody>
                    <a:bodyPr/>
                    <a:lstStyle/>
                    <a:p>
                      <a:pPr algn="ctr"/>
                      <a:r>
                        <a:rPr lang="en-US" sz="1050"/>
                        <a:t>1</a:t>
                      </a:r>
                    </a:p>
                  </a:txBody>
                  <a:tcPr>
                    <a:noFill/>
                  </a:tcPr>
                </a:tc>
                <a:tc>
                  <a:txBody>
                    <a:bodyPr/>
                    <a:lstStyle/>
                    <a:p>
                      <a:pPr algn="ctr"/>
                      <a:r>
                        <a:rPr lang="en-US" sz="1050"/>
                        <a:t>16932</a:t>
                      </a:r>
                    </a:p>
                  </a:txBody>
                  <a:tcPr>
                    <a:noFill/>
                  </a:tcPr>
                </a:tc>
                <a:tc>
                  <a:txBody>
                    <a:bodyPr/>
                    <a:lstStyle/>
                    <a:p>
                      <a:pPr algn="ctr"/>
                      <a:r>
                        <a:rPr lang="en-US" sz="1050"/>
                        <a:t>5</a:t>
                      </a:r>
                    </a:p>
                  </a:txBody>
                  <a:tcPr>
                    <a:noFill/>
                  </a:tcPr>
                </a:tc>
                <a:extLst>
                  <a:ext uri="{0D108BD9-81ED-4DB2-BD59-A6C34878D82A}">
                    <a16:rowId xmlns:a16="http://schemas.microsoft.com/office/drawing/2014/main" val="2513522694"/>
                  </a:ext>
                </a:extLst>
              </a:tr>
              <a:tr h="361916">
                <a:tc>
                  <a:txBody>
                    <a:bodyPr/>
                    <a:lstStyle/>
                    <a:p>
                      <a:pPr algn="ctr"/>
                      <a:r>
                        <a:rPr lang="en-US" sz="1050"/>
                        <a:t>3</a:t>
                      </a:r>
                    </a:p>
                  </a:txBody>
                  <a:tcPr>
                    <a:noFill/>
                  </a:tcPr>
                </a:tc>
                <a:tc>
                  <a:txBody>
                    <a:bodyPr/>
                    <a:lstStyle/>
                    <a:p>
                      <a:pPr lvl="0" algn="ctr">
                        <a:buNone/>
                      </a:pPr>
                      <a:r>
                        <a:rPr lang="en-US" sz="1050" b="0" i="0" u="none" strike="noStrike" noProof="0">
                          <a:latin typeface="Aptos"/>
                        </a:rPr>
                        <a:t>2.6M</a:t>
                      </a:r>
                      <a:endParaRPr lang="zh-CN" altLang="en-US"/>
                    </a:p>
                  </a:txBody>
                  <a:tcPr>
                    <a:noFill/>
                  </a:tcPr>
                </a:tc>
                <a:tc>
                  <a:txBody>
                    <a:bodyPr/>
                    <a:lstStyle/>
                    <a:p>
                      <a:pPr algn="ctr"/>
                      <a:r>
                        <a:rPr lang="en-US" sz="1050"/>
                        <a:t>11</a:t>
                      </a:r>
                    </a:p>
                  </a:txBody>
                  <a:tcPr>
                    <a:noFill/>
                  </a:tcPr>
                </a:tc>
                <a:extLst>
                  <a:ext uri="{0D108BD9-81ED-4DB2-BD59-A6C34878D82A}">
                    <a16:rowId xmlns:a16="http://schemas.microsoft.com/office/drawing/2014/main" val="1696518593"/>
                  </a:ext>
                </a:extLst>
              </a:tr>
            </a:tbl>
          </a:graphicData>
        </a:graphic>
      </p:graphicFrame>
      <p:graphicFrame>
        <p:nvGraphicFramePr>
          <p:cNvPr id="24" name="Table 23">
            <a:extLst>
              <a:ext uri="{FF2B5EF4-FFF2-40B4-BE49-F238E27FC236}">
                <a16:creationId xmlns:a16="http://schemas.microsoft.com/office/drawing/2014/main" id="{A4F9BD43-1F8D-8093-93CE-8B5D59A31779}"/>
              </a:ext>
            </a:extLst>
          </p:cNvPr>
          <p:cNvGraphicFramePr>
            <a:graphicFrameLocks noGrp="1"/>
          </p:cNvGraphicFramePr>
          <p:nvPr>
            <p:extLst>
              <p:ext uri="{D42A27DB-BD31-4B8C-83A1-F6EECF244321}">
                <p14:modId xmlns:p14="http://schemas.microsoft.com/office/powerpoint/2010/main" val="3289166809"/>
              </p:ext>
            </p:extLst>
          </p:nvPr>
        </p:nvGraphicFramePr>
        <p:xfrm>
          <a:off x="9493300" y="2712540"/>
          <a:ext cx="2557083" cy="411480"/>
        </p:xfrm>
        <a:graphic>
          <a:graphicData uri="http://schemas.openxmlformats.org/drawingml/2006/table">
            <a:tbl>
              <a:tblPr firstRow="1" bandRow="1">
                <a:tableStyleId>{5C22544A-7EE6-4342-B048-85BDC9FD1C3A}</a:tableStyleId>
              </a:tblPr>
              <a:tblGrid>
                <a:gridCol w="852361">
                  <a:extLst>
                    <a:ext uri="{9D8B030D-6E8A-4147-A177-3AD203B41FA5}">
                      <a16:colId xmlns:a16="http://schemas.microsoft.com/office/drawing/2014/main" val="3455074691"/>
                    </a:ext>
                  </a:extLst>
                </a:gridCol>
                <a:gridCol w="852361">
                  <a:extLst>
                    <a:ext uri="{9D8B030D-6E8A-4147-A177-3AD203B41FA5}">
                      <a16:colId xmlns:a16="http://schemas.microsoft.com/office/drawing/2014/main" val="1862418807"/>
                    </a:ext>
                  </a:extLst>
                </a:gridCol>
                <a:gridCol w="852361">
                  <a:extLst>
                    <a:ext uri="{9D8B030D-6E8A-4147-A177-3AD203B41FA5}">
                      <a16:colId xmlns:a16="http://schemas.microsoft.com/office/drawing/2014/main" val="3645085171"/>
                    </a:ext>
                  </a:extLst>
                </a:gridCol>
              </a:tblGrid>
              <a:tr h="370840">
                <a:tc>
                  <a:txBody>
                    <a:bodyPr/>
                    <a:lstStyle/>
                    <a:p>
                      <a:pPr algn="ctr"/>
                      <a:r>
                        <a:rPr lang="en-US" sz="1050" b="0">
                          <a:solidFill>
                            <a:schemeClr val="tx1"/>
                          </a:solidFill>
                        </a:rPr>
                        <a:t>12</a:t>
                      </a:r>
                    </a:p>
                  </a:txBody>
                  <a:tcPr>
                    <a:noFill/>
                  </a:tcPr>
                </a:tc>
                <a:tc>
                  <a:txBody>
                    <a:bodyPr/>
                    <a:lstStyle/>
                    <a:p>
                      <a:pPr algn="ctr"/>
                      <a:r>
                        <a:rPr lang="en-US" sz="1050" b="0">
                          <a:solidFill>
                            <a:schemeClr val="tx1"/>
                          </a:solidFill>
                        </a:rPr>
                        <a:t>28-31</a:t>
                      </a:r>
                    </a:p>
                    <a:p>
                      <a:pPr lvl="0" algn="ctr">
                        <a:buNone/>
                      </a:pPr>
                      <a:r>
                        <a:rPr lang="en-US" sz="1050" b="0">
                          <a:solidFill>
                            <a:schemeClr val="tx1"/>
                          </a:solidFill>
                        </a:rPr>
                        <a:t>each</a:t>
                      </a:r>
                    </a:p>
                  </a:txBody>
                  <a:tcPr>
                    <a:noFill/>
                  </a:tcPr>
                </a:tc>
                <a:tc>
                  <a:txBody>
                    <a:bodyPr/>
                    <a:lstStyle/>
                    <a:p>
                      <a:pPr algn="ctr"/>
                      <a:r>
                        <a:rPr lang="en-US" sz="1050" b="0">
                          <a:solidFill>
                            <a:schemeClr val="tx1"/>
                          </a:solidFill>
                        </a:rPr>
                        <a:t>21</a:t>
                      </a:r>
                    </a:p>
                  </a:txBody>
                  <a:tcPr>
                    <a:noFill/>
                  </a:tcPr>
                </a:tc>
                <a:extLst>
                  <a:ext uri="{0D108BD9-81ED-4DB2-BD59-A6C34878D82A}">
                    <a16:rowId xmlns:a16="http://schemas.microsoft.com/office/drawing/2014/main" val="1404313832"/>
                  </a:ext>
                </a:extLst>
              </a:tr>
            </a:tbl>
          </a:graphicData>
        </a:graphic>
      </p:graphicFrame>
      <p:graphicFrame>
        <p:nvGraphicFramePr>
          <p:cNvPr id="7" name="Table 6">
            <a:extLst>
              <a:ext uri="{FF2B5EF4-FFF2-40B4-BE49-F238E27FC236}">
                <a16:creationId xmlns:a16="http://schemas.microsoft.com/office/drawing/2014/main" id="{8A1B626C-1FD1-6C18-0B09-326B72BECD4B}"/>
              </a:ext>
            </a:extLst>
          </p:cNvPr>
          <p:cNvGraphicFramePr>
            <a:graphicFrameLocks noGrp="1"/>
          </p:cNvGraphicFramePr>
          <p:nvPr>
            <p:extLst>
              <p:ext uri="{D42A27DB-BD31-4B8C-83A1-F6EECF244321}">
                <p14:modId xmlns:p14="http://schemas.microsoft.com/office/powerpoint/2010/main" val="3184780020"/>
              </p:ext>
            </p:extLst>
          </p:nvPr>
        </p:nvGraphicFramePr>
        <p:xfrm>
          <a:off x="9493299" y="4125114"/>
          <a:ext cx="2557083" cy="370840"/>
        </p:xfrm>
        <a:graphic>
          <a:graphicData uri="http://schemas.openxmlformats.org/drawingml/2006/table">
            <a:tbl>
              <a:tblPr firstRow="1" bandRow="1">
                <a:tableStyleId>{5C22544A-7EE6-4342-B048-85BDC9FD1C3A}</a:tableStyleId>
              </a:tblPr>
              <a:tblGrid>
                <a:gridCol w="852361">
                  <a:extLst>
                    <a:ext uri="{9D8B030D-6E8A-4147-A177-3AD203B41FA5}">
                      <a16:colId xmlns:a16="http://schemas.microsoft.com/office/drawing/2014/main" val="3455074691"/>
                    </a:ext>
                  </a:extLst>
                </a:gridCol>
                <a:gridCol w="852361">
                  <a:extLst>
                    <a:ext uri="{9D8B030D-6E8A-4147-A177-3AD203B41FA5}">
                      <a16:colId xmlns:a16="http://schemas.microsoft.com/office/drawing/2014/main" val="1862418807"/>
                    </a:ext>
                  </a:extLst>
                </a:gridCol>
                <a:gridCol w="852361">
                  <a:extLst>
                    <a:ext uri="{9D8B030D-6E8A-4147-A177-3AD203B41FA5}">
                      <a16:colId xmlns:a16="http://schemas.microsoft.com/office/drawing/2014/main" val="3645085171"/>
                    </a:ext>
                  </a:extLst>
                </a:gridCol>
              </a:tblGrid>
              <a:tr h="370840">
                <a:tc>
                  <a:txBody>
                    <a:bodyPr/>
                    <a:lstStyle/>
                    <a:p>
                      <a:pPr algn="ctr"/>
                      <a:r>
                        <a:rPr lang="en-US" sz="1050" b="0">
                          <a:solidFill>
                            <a:schemeClr val="tx1"/>
                          </a:solidFill>
                        </a:rPr>
                        <a:t>1</a:t>
                      </a:r>
                    </a:p>
                  </a:txBody>
                  <a:tcPr>
                    <a:noFill/>
                  </a:tcPr>
                </a:tc>
                <a:tc>
                  <a:txBody>
                    <a:bodyPr/>
                    <a:lstStyle/>
                    <a:p>
                      <a:pPr lvl="0" algn="ctr">
                        <a:buNone/>
                      </a:pPr>
                      <a:r>
                        <a:rPr lang="en-US" sz="1050" b="0">
                          <a:solidFill>
                            <a:schemeClr val="tx1"/>
                          </a:solidFill>
                        </a:rPr>
                        <a:t>433</a:t>
                      </a:r>
                      <a:endParaRPr lang="en-US"/>
                    </a:p>
                  </a:txBody>
                  <a:tcPr>
                    <a:noFill/>
                  </a:tcPr>
                </a:tc>
                <a:tc>
                  <a:txBody>
                    <a:bodyPr/>
                    <a:lstStyle/>
                    <a:p>
                      <a:pPr algn="ctr"/>
                      <a:r>
                        <a:rPr lang="en-US" sz="1050" b="0">
                          <a:solidFill>
                            <a:schemeClr val="tx1"/>
                          </a:solidFill>
                        </a:rPr>
                        <a:t>109</a:t>
                      </a:r>
                    </a:p>
                  </a:txBody>
                  <a:tcPr>
                    <a:noFill/>
                  </a:tcPr>
                </a:tc>
                <a:extLst>
                  <a:ext uri="{0D108BD9-81ED-4DB2-BD59-A6C34878D82A}">
                    <a16:rowId xmlns:a16="http://schemas.microsoft.com/office/drawing/2014/main" val="1404313832"/>
                  </a:ext>
                </a:extLst>
              </a:tr>
            </a:tbl>
          </a:graphicData>
        </a:graphic>
      </p:graphicFrame>
      <p:graphicFrame>
        <p:nvGraphicFramePr>
          <p:cNvPr id="17" name="Table 16">
            <a:extLst>
              <a:ext uri="{FF2B5EF4-FFF2-40B4-BE49-F238E27FC236}">
                <a16:creationId xmlns:a16="http://schemas.microsoft.com/office/drawing/2014/main" id="{FE032617-F597-1EBF-A595-EE0409694DE8}"/>
              </a:ext>
            </a:extLst>
          </p:cNvPr>
          <p:cNvGraphicFramePr>
            <a:graphicFrameLocks noGrp="1"/>
          </p:cNvGraphicFramePr>
          <p:nvPr>
            <p:extLst>
              <p:ext uri="{D42A27DB-BD31-4B8C-83A1-F6EECF244321}">
                <p14:modId xmlns:p14="http://schemas.microsoft.com/office/powerpoint/2010/main" val="243423307"/>
              </p:ext>
            </p:extLst>
          </p:nvPr>
        </p:nvGraphicFramePr>
        <p:xfrm>
          <a:off x="9492650" y="5510123"/>
          <a:ext cx="1704722" cy="414034"/>
        </p:xfrm>
        <a:graphic>
          <a:graphicData uri="http://schemas.openxmlformats.org/drawingml/2006/table">
            <a:tbl>
              <a:tblPr firstRow="1" bandRow="1">
                <a:tableStyleId>{5C22544A-7EE6-4342-B048-85BDC9FD1C3A}</a:tableStyleId>
              </a:tblPr>
              <a:tblGrid>
                <a:gridCol w="852361">
                  <a:extLst>
                    <a:ext uri="{9D8B030D-6E8A-4147-A177-3AD203B41FA5}">
                      <a16:colId xmlns:a16="http://schemas.microsoft.com/office/drawing/2014/main" val="3455074691"/>
                    </a:ext>
                  </a:extLst>
                </a:gridCol>
                <a:gridCol w="852361">
                  <a:extLst>
                    <a:ext uri="{9D8B030D-6E8A-4147-A177-3AD203B41FA5}">
                      <a16:colId xmlns:a16="http://schemas.microsoft.com/office/drawing/2014/main" val="1862418807"/>
                    </a:ext>
                  </a:extLst>
                </a:gridCol>
              </a:tblGrid>
              <a:tr h="414034">
                <a:tc>
                  <a:txBody>
                    <a:bodyPr/>
                    <a:lstStyle/>
                    <a:p>
                      <a:pPr algn="ctr"/>
                      <a:r>
                        <a:rPr lang="en-US" sz="1050" b="0">
                          <a:solidFill>
                            <a:schemeClr val="tx1"/>
                          </a:solidFill>
                        </a:rPr>
                        <a:t>1</a:t>
                      </a:r>
                    </a:p>
                  </a:txBody>
                  <a:tcPr>
                    <a:noFill/>
                  </a:tcPr>
                </a:tc>
                <a:tc>
                  <a:txBody>
                    <a:bodyPr/>
                    <a:lstStyle/>
                    <a:p>
                      <a:pPr lvl="0" algn="ctr">
                        <a:buNone/>
                      </a:pPr>
                      <a:r>
                        <a:rPr lang="en-US" sz="1050" b="0">
                          <a:solidFill>
                            <a:schemeClr val="tx1"/>
                          </a:solidFill>
                        </a:rPr>
                        <a:t>195 Suburbs</a:t>
                      </a:r>
                    </a:p>
                  </a:txBody>
                  <a:tcPr>
                    <a:noFill/>
                  </a:tcPr>
                </a:tc>
                <a:extLst>
                  <a:ext uri="{0D108BD9-81ED-4DB2-BD59-A6C34878D82A}">
                    <a16:rowId xmlns:a16="http://schemas.microsoft.com/office/drawing/2014/main" val="1404313832"/>
                  </a:ext>
                </a:extLst>
              </a:tr>
            </a:tbl>
          </a:graphicData>
        </a:graphic>
      </p:graphicFrame>
    </p:spTree>
    <p:extLst>
      <p:ext uri="{BB962C8B-B14F-4D97-AF65-F5344CB8AC3E}">
        <p14:creationId xmlns:p14="http://schemas.microsoft.com/office/powerpoint/2010/main" val="11553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106C0D-C1A5-E74C-793C-5CBB847BAC5F}"/>
              </a:ext>
            </a:extLst>
          </p:cNvPr>
          <p:cNvSpPr>
            <a:spLocks noGrp="1"/>
          </p:cNvSpPr>
          <p:nvPr>
            <p:ph type="body" sz="quarter" idx="24"/>
          </p:nvPr>
        </p:nvSpPr>
        <p:spPr/>
        <p:txBody>
          <a:bodyPr/>
          <a:lstStyle/>
          <a:p>
            <a:endParaRPr lang="en-US"/>
          </a:p>
        </p:txBody>
      </p:sp>
      <p:sp>
        <p:nvSpPr>
          <p:cNvPr id="3" name="Picture Placeholder 2">
            <a:extLst>
              <a:ext uri="{FF2B5EF4-FFF2-40B4-BE49-F238E27FC236}">
                <a16:creationId xmlns:a16="http://schemas.microsoft.com/office/drawing/2014/main" id="{40AA2B60-F370-8B62-A2DE-65E27123B4FA}"/>
              </a:ext>
            </a:extLst>
          </p:cNvPr>
          <p:cNvSpPr>
            <a:spLocks noGrp="1"/>
          </p:cNvSpPr>
          <p:nvPr>
            <p:ph type="pic" sz="quarter" idx="10"/>
          </p:nvPr>
        </p:nvSpPr>
        <p:spPr/>
        <p:txBody>
          <a:bodyPr/>
          <a:lstStyle/>
          <a:p>
            <a:endParaRPr lang="en-US"/>
          </a:p>
        </p:txBody>
      </p:sp>
      <p:sp>
        <p:nvSpPr>
          <p:cNvPr id="4" name="Text Placeholder 3">
            <a:extLst>
              <a:ext uri="{FF2B5EF4-FFF2-40B4-BE49-F238E27FC236}">
                <a16:creationId xmlns:a16="http://schemas.microsoft.com/office/drawing/2014/main" id="{E1BC6548-DD6D-2DAD-C8C1-52CB58E65B64}"/>
              </a:ext>
            </a:extLst>
          </p:cNvPr>
          <p:cNvSpPr>
            <a:spLocks noGrp="1"/>
          </p:cNvSpPr>
          <p:nvPr>
            <p:ph type="body" sz="quarter" idx="14"/>
          </p:nvPr>
        </p:nvSpPr>
        <p:spPr>
          <a:xfrm>
            <a:off x="14809" y="492"/>
            <a:ext cx="3566591" cy="6857508"/>
          </a:xfrm>
        </p:spPr>
        <p:txBody>
          <a:bodyPr/>
          <a:lstStyle/>
          <a:p>
            <a:pPr marL="0" indent="0">
              <a:buNone/>
            </a:pPr>
            <a:endParaRPr lang="en-US"/>
          </a:p>
        </p:txBody>
      </p:sp>
      <p:sp>
        <p:nvSpPr>
          <p:cNvPr id="5" name="Footer Placeholder 4">
            <a:extLst>
              <a:ext uri="{FF2B5EF4-FFF2-40B4-BE49-F238E27FC236}">
                <a16:creationId xmlns:a16="http://schemas.microsoft.com/office/drawing/2014/main" id="{049D14F6-0AD9-3DA7-4A7B-8F870CA03241}"/>
              </a:ext>
            </a:extLst>
          </p:cNvPr>
          <p:cNvSpPr>
            <a:spLocks noGrp="1"/>
          </p:cNvSpPr>
          <p:nvPr>
            <p:ph type="ftr" sz="quarter" idx="12"/>
          </p:nvPr>
        </p:nvSpPr>
        <p:spPr/>
        <p:txBody>
          <a:bodyPr/>
          <a:lstStyle/>
          <a:p>
            <a:endParaRPr lang="en-AU"/>
          </a:p>
        </p:txBody>
      </p:sp>
      <p:sp>
        <p:nvSpPr>
          <p:cNvPr id="6" name="Slide Number Placeholder 5">
            <a:extLst>
              <a:ext uri="{FF2B5EF4-FFF2-40B4-BE49-F238E27FC236}">
                <a16:creationId xmlns:a16="http://schemas.microsoft.com/office/drawing/2014/main" id="{15AE4B3D-F908-A8F3-8F23-287912AE7EDB}"/>
              </a:ext>
            </a:extLst>
          </p:cNvPr>
          <p:cNvSpPr>
            <a:spLocks noGrp="1"/>
          </p:cNvSpPr>
          <p:nvPr>
            <p:ph type="sldNum" sz="quarter" idx="13"/>
          </p:nvPr>
        </p:nvSpPr>
        <p:spPr/>
        <p:txBody>
          <a:bodyPr/>
          <a:lstStyle/>
          <a:p>
            <a:fld id="{E917DE0E-AFB1-41FD-BC35-27DB61CA125F}" type="slidenum">
              <a:rPr lang="en-AU" smtClean="0"/>
              <a:pPr/>
              <a:t>5</a:t>
            </a:fld>
            <a:endParaRPr lang="en-AU"/>
          </a:p>
        </p:txBody>
      </p:sp>
      <p:sp>
        <p:nvSpPr>
          <p:cNvPr id="8" name="Text Placeholder 7">
            <a:extLst>
              <a:ext uri="{FF2B5EF4-FFF2-40B4-BE49-F238E27FC236}">
                <a16:creationId xmlns:a16="http://schemas.microsoft.com/office/drawing/2014/main" id="{CEB1E23E-12DA-432E-8C7F-0C38091B561E}"/>
              </a:ext>
            </a:extLst>
          </p:cNvPr>
          <p:cNvSpPr>
            <a:spLocks noGrp="1"/>
          </p:cNvSpPr>
          <p:nvPr>
            <p:ph type="body" sz="quarter" idx="15"/>
          </p:nvPr>
        </p:nvSpPr>
        <p:spPr>
          <a:xfrm>
            <a:off x="321890" y="565258"/>
            <a:ext cx="2952427" cy="1003865"/>
          </a:xfrm>
        </p:spPr>
        <p:txBody>
          <a:bodyPr/>
          <a:lstStyle/>
          <a:p>
            <a:pPr marL="0" indent="0">
              <a:buNone/>
            </a:pPr>
            <a:r>
              <a:rPr lang="en-US" sz="4000"/>
              <a:t>Is my Data Fit for Use?</a:t>
            </a:r>
          </a:p>
        </p:txBody>
      </p:sp>
      <p:sp>
        <p:nvSpPr>
          <p:cNvPr id="9" name="Text Placeholder 8">
            <a:extLst>
              <a:ext uri="{FF2B5EF4-FFF2-40B4-BE49-F238E27FC236}">
                <a16:creationId xmlns:a16="http://schemas.microsoft.com/office/drawing/2014/main" id="{4EE3DE6E-7481-F15C-05C3-A9E64B52F163}"/>
              </a:ext>
            </a:extLst>
          </p:cNvPr>
          <p:cNvSpPr>
            <a:spLocks noGrp="1"/>
          </p:cNvSpPr>
          <p:nvPr>
            <p:ph type="body" sz="quarter" idx="16"/>
          </p:nvPr>
        </p:nvSpPr>
        <p:spPr>
          <a:xfrm>
            <a:off x="321889" y="1738706"/>
            <a:ext cx="2952427" cy="492443"/>
          </a:xfrm>
        </p:spPr>
        <p:txBody>
          <a:bodyPr/>
          <a:lstStyle/>
          <a:p>
            <a:pPr marL="0" indent="0">
              <a:buNone/>
            </a:pPr>
            <a:r>
              <a:rPr lang="en-US" sz="3200" i="1"/>
              <a:t>Missing Data</a:t>
            </a:r>
            <a:endParaRPr lang="en-US"/>
          </a:p>
        </p:txBody>
      </p:sp>
      <p:sp>
        <p:nvSpPr>
          <p:cNvPr id="22" name="TextBox 21">
            <a:extLst>
              <a:ext uri="{FF2B5EF4-FFF2-40B4-BE49-F238E27FC236}">
                <a16:creationId xmlns:a16="http://schemas.microsoft.com/office/drawing/2014/main" id="{F747FE98-AAA8-054B-C4F2-AA3E9926A6F2}"/>
              </a:ext>
            </a:extLst>
          </p:cNvPr>
          <p:cNvSpPr txBox="1"/>
          <p:nvPr/>
        </p:nvSpPr>
        <p:spPr>
          <a:xfrm>
            <a:off x="3581400" y="0"/>
            <a:ext cx="8610600" cy="6857508"/>
          </a:xfrm>
          <a:prstGeom prst="rect">
            <a:avLst/>
          </a:prstGeom>
          <a:solidFill>
            <a:schemeClr val="bg1"/>
          </a:solidFill>
        </p:spPr>
        <p:txBody>
          <a:bodyPr wrap="square" lIns="720000" tIns="432000" rIns="540000" bIns="180000" rtlCol="0" anchor="t">
            <a:noAutofit/>
          </a:bodyPr>
          <a:lstStyle/>
          <a:p>
            <a:endParaRPr lang="en-US"/>
          </a:p>
          <a:p>
            <a:pPr>
              <a:spcAft>
                <a:spcPts val="1200"/>
              </a:spcAft>
            </a:pPr>
            <a:r>
              <a:rPr lang="en-US" sz="2400" i="1">
                <a:solidFill>
                  <a:schemeClr val="accent1"/>
                </a:solidFill>
                <a:latin typeface="+mj-lt"/>
              </a:rPr>
              <a:t>Missing Not At Random</a:t>
            </a:r>
            <a:endParaRPr lang="en-US">
              <a:solidFill>
                <a:schemeClr val="accent1"/>
              </a:solidFill>
            </a:endParaRPr>
          </a:p>
          <a:p>
            <a:pPr marL="742950" lvl="1" indent="-285750">
              <a:spcAft>
                <a:spcPts val="600"/>
              </a:spcAft>
              <a:buFont typeface="Arial" panose="020B0604020202020204" pitchFamily="34" charset="0"/>
              <a:buChar char="•"/>
            </a:pPr>
            <a:r>
              <a:rPr lang="en-US" i="1"/>
              <a:t>Fare Evasion</a:t>
            </a:r>
          </a:p>
          <a:p>
            <a:pPr marL="741045" lvl="2">
              <a:spcAft>
                <a:spcPts val="1200"/>
              </a:spcAft>
            </a:pPr>
            <a:r>
              <a:rPr lang="en-US" sz="1600"/>
              <a:t>No ticket = No trip recorded. </a:t>
            </a:r>
            <a:endParaRPr lang="en-US"/>
          </a:p>
          <a:p>
            <a:pPr marL="740410" lvl="1" indent="-285750">
              <a:spcAft>
                <a:spcPts val="600"/>
              </a:spcAft>
              <a:buFont typeface="Arial"/>
              <a:buChar char="•"/>
            </a:pPr>
            <a:r>
              <a:rPr lang="en-US" i="1"/>
              <a:t>Smart Ticketing</a:t>
            </a:r>
            <a:endParaRPr lang="en-US"/>
          </a:p>
          <a:p>
            <a:pPr marL="741045" lvl="1">
              <a:spcAft>
                <a:spcPts val="600"/>
              </a:spcAft>
            </a:pPr>
            <a:r>
              <a:rPr lang="en-US" sz="1600"/>
              <a:t>Smart Ticketing Trips are not recorded (system limitation). </a:t>
            </a:r>
          </a:p>
          <a:p>
            <a:pPr marL="741045" lvl="1">
              <a:spcAft>
                <a:spcPts val="600"/>
              </a:spcAft>
            </a:pPr>
            <a:r>
              <a:rPr lang="en-US" sz="1600"/>
              <a:t>Affects: </a:t>
            </a:r>
            <a:endParaRPr lang="en-US"/>
          </a:p>
          <a:p>
            <a:pPr marL="1200150" lvl="1" indent="-285750">
              <a:buFont typeface="Arial"/>
              <a:buChar char="•"/>
            </a:pPr>
            <a:r>
              <a:rPr lang="en-US" sz="1600"/>
              <a:t>Rail - Mid-2022+</a:t>
            </a:r>
            <a:endParaRPr lang="en-US"/>
          </a:p>
          <a:p>
            <a:pPr marL="1200150" lvl="1" indent="-285750">
              <a:buFont typeface="Arial"/>
              <a:buChar char="•"/>
            </a:pPr>
            <a:r>
              <a:rPr lang="en-US" sz="1600"/>
              <a:t>Ferry - April 2024+</a:t>
            </a:r>
          </a:p>
          <a:p>
            <a:pPr marL="1200150" lvl="1" indent="-285750">
              <a:spcAft>
                <a:spcPts val="600"/>
              </a:spcAft>
              <a:buFont typeface="Arial"/>
              <a:buChar char="•"/>
            </a:pPr>
            <a:r>
              <a:rPr lang="en-US" sz="1600"/>
              <a:t>Bus - March 2025+</a:t>
            </a:r>
            <a:endParaRPr lang="en-US" sz="1600">
              <a:solidFill>
                <a:srgbClr val="2B1D37"/>
              </a:solidFill>
              <a:latin typeface="Aptos"/>
            </a:endParaRPr>
          </a:p>
          <a:p>
            <a:pPr marL="0" lvl="1">
              <a:spcAft>
                <a:spcPts val="1200"/>
              </a:spcAft>
            </a:pPr>
            <a:r>
              <a:rPr lang="en-US" sz="2400" i="1">
                <a:solidFill>
                  <a:schemeClr val="accent1"/>
                </a:solidFill>
                <a:latin typeface="Aptos Display"/>
              </a:rPr>
              <a:t>Missing at Random</a:t>
            </a:r>
            <a:endParaRPr lang="en-US">
              <a:solidFill>
                <a:schemeClr val="accent1"/>
              </a:solidFill>
            </a:endParaRPr>
          </a:p>
          <a:p>
            <a:pPr marL="742950" lvl="1" indent="-285750">
              <a:spcAft>
                <a:spcPts val="600"/>
              </a:spcAft>
              <a:buFont typeface="Arial" panose="020B0604020202020204" pitchFamily="34" charset="0"/>
              <a:buChar char="•"/>
            </a:pPr>
            <a:r>
              <a:rPr lang="en-US" i="1"/>
              <a:t>Paper Tickets</a:t>
            </a:r>
            <a:endParaRPr lang="en-US"/>
          </a:p>
          <a:p>
            <a:pPr marL="1200150" lvl="2" indent="-285750">
              <a:spcAft>
                <a:spcPts val="600"/>
              </a:spcAft>
              <a:buFont typeface="Arial" panose="020B0604020202020204" pitchFamily="34" charset="0"/>
              <a:buChar char="•"/>
            </a:pPr>
            <a:r>
              <a:rPr lang="en-US" sz="1600"/>
              <a:t>Destination not recorded. (Records dropped)</a:t>
            </a:r>
            <a:endParaRPr lang="en-US"/>
          </a:p>
          <a:p>
            <a:pPr marL="0" lvl="1">
              <a:spcAft>
                <a:spcPts val="1200"/>
              </a:spcAft>
            </a:pPr>
            <a:r>
              <a:rPr lang="en-US" sz="2400" i="1">
                <a:solidFill>
                  <a:schemeClr val="accent1"/>
                </a:solidFill>
                <a:latin typeface="+mj-lt"/>
              </a:rPr>
              <a:t>Missing Completely at Random</a:t>
            </a:r>
            <a:endParaRPr lang="en-US" i="1">
              <a:solidFill>
                <a:schemeClr val="accent1"/>
              </a:solidFill>
            </a:endParaRPr>
          </a:p>
          <a:p>
            <a:pPr marL="742950" lvl="1" indent="-285750">
              <a:buFont typeface="Arial" panose="020B0604020202020204" pitchFamily="34" charset="0"/>
              <a:buChar char="•"/>
            </a:pPr>
            <a:r>
              <a:rPr lang="en-US" sz="1600"/>
              <a:t>Missing Weather Observations. </a:t>
            </a:r>
          </a:p>
          <a:p>
            <a:pPr marL="1200150" lvl="2" indent="-285750">
              <a:buFont typeface="Arial" panose="020B0604020202020204" pitchFamily="34" charset="0"/>
              <a:buChar char="•"/>
            </a:pPr>
            <a:r>
              <a:rPr lang="en-US" sz="1600"/>
              <a:t>Variables dropped if too many missing (</a:t>
            </a:r>
            <a:r>
              <a:rPr lang="en-US" sz="1600" err="1"/>
              <a:t>eg</a:t>
            </a:r>
            <a:r>
              <a:rPr lang="en-US" sz="1600"/>
              <a:t> Wind Gusts).</a:t>
            </a:r>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2</a:t>
            </a:r>
          </a:p>
        </p:txBody>
      </p:sp>
      <p:pic>
        <p:nvPicPr>
          <p:cNvPr id="23" name="Graphic 22" descr="Microscope with solid fill">
            <a:extLst>
              <a:ext uri="{FF2B5EF4-FFF2-40B4-BE49-F238E27FC236}">
                <a16:creationId xmlns:a16="http://schemas.microsoft.com/office/drawing/2014/main" id="{A94B269D-4F7E-0103-2D68-1C7D25C63B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3200" y="5989955"/>
            <a:ext cx="731520" cy="731520"/>
          </a:xfrm>
          <a:prstGeom prst="rect">
            <a:avLst/>
          </a:prstGeom>
        </p:spPr>
      </p:pic>
    </p:spTree>
    <p:extLst>
      <p:ext uri="{BB962C8B-B14F-4D97-AF65-F5344CB8AC3E}">
        <p14:creationId xmlns:p14="http://schemas.microsoft.com/office/powerpoint/2010/main" val="170831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27346-2FB9-A3E0-9182-3BA97D4123E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9D153B5-19E1-E69A-B178-AF1D1EE909C6}"/>
              </a:ext>
            </a:extLst>
          </p:cNvPr>
          <p:cNvSpPr>
            <a:spLocks noGrp="1"/>
          </p:cNvSpPr>
          <p:nvPr>
            <p:ph type="body" sz="quarter" idx="24"/>
          </p:nvPr>
        </p:nvSpPr>
        <p:spPr/>
        <p:txBody>
          <a:bodyPr/>
          <a:lstStyle/>
          <a:p>
            <a:endParaRPr lang="en-US"/>
          </a:p>
        </p:txBody>
      </p:sp>
      <p:pic>
        <p:nvPicPr>
          <p:cNvPr id="13" name="Picture Placeholder 12">
            <a:extLst>
              <a:ext uri="{FF2B5EF4-FFF2-40B4-BE49-F238E27FC236}">
                <a16:creationId xmlns:a16="http://schemas.microsoft.com/office/drawing/2014/main" id="{581A0234-BB5E-76B7-D7A7-CB46BACF6F2F}"/>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t="8056" b="8056"/>
          <a:stretch/>
        </p:blipFill>
        <p:spPr/>
      </p:pic>
      <p:sp>
        <p:nvSpPr>
          <p:cNvPr id="4" name="Text Placeholder 3">
            <a:extLst>
              <a:ext uri="{FF2B5EF4-FFF2-40B4-BE49-F238E27FC236}">
                <a16:creationId xmlns:a16="http://schemas.microsoft.com/office/drawing/2014/main" id="{440EF571-70AE-35B6-E7FB-D4943868C6FF}"/>
              </a:ext>
            </a:extLst>
          </p:cNvPr>
          <p:cNvSpPr>
            <a:spLocks noGrp="1"/>
          </p:cNvSpPr>
          <p:nvPr>
            <p:ph type="body" sz="quarter" idx="14"/>
          </p:nvPr>
        </p:nvSpPr>
        <p:spPr>
          <a:xfrm>
            <a:off x="14809" y="492"/>
            <a:ext cx="3566591" cy="6857508"/>
          </a:xfrm>
        </p:spPr>
        <p:txBody>
          <a:bodyPr/>
          <a:lstStyle/>
          <a:p>
            <a:pPr marL="0" indent="0">
              <a:buNone/>
            </a:pPr>
            <a:endParaRPr lang="en-US"/>
          </a:p>
        </p:txBody>
      </p:sp>
      <p:sp>
        <p:nvSpPr>
          <p:cNvPr id="5" name="Footer Placeholder 4">
            <a:extLst>
              <a:ext uri="{FF2B5EF4-FFF2-40B4-BE49-F238E27FC236}">
                <a16:creationId xmlns:a16="http://schemas.microsoft.com/office/drawing/2014/main" id="{599621AF-F5EC-7E52-FC15-A76E4030D3A8}"/>
              </a:ext>
            </a:extLst>
          </p:cNvPr>
          <p:cNvSpPr>
            <a:spLocks noGrp="1"/>
          </p:cNvSpPr>
          <p:nvPr>
            <p:ph type="ftr" sz="quarter" idx="12"/>
          </p:nvPr>
        </p:nvSpPr>
        <p:spPr/>
        <p:txBody>
          <a:bodyPr/>
          <a:lstStyle/>
          <a:p>
            <a:endParaRPr lang="en-AU"/>
          </a:p>
        </p:txBody>
      </p:sp>
      <p:sp>
        <p:nvSpPr>
          <p:cNvPr id="6" name="Slide Number Placeholder 5">
            <a:extLst>
              <a:ext uri="{FF2B5EF4-FFF2-40B4-BE49-F238E27FC236}">
                <a16:creationId xmlns:a16="http://schemas.microsoft.com/office/drawing/2014/main" id="{EA579E24-9C53-FD7B-53F4-73760B638C33}"/>
              </a:ext>
            </a:extLst>
          </p:cNvPr>
          <p:cNvSpPr>
            <a:spLocks noGrp="1"/>
          </p:cNvSpPr>
          <p:nvPr>
            <p:ph type="sldNum" sz="quarter" idx="13"/>
          </p:nvPr>
        </p:nvSpPr>
        <p:spPr/>
        <p:txBody>
          <a:bodyPr/>
          <a:lstStyle/>
          <a:p>
            <a:fld id="{E917DE0E-AFB1-41FD-BC35-27DB61CA125F}" type="slidenum">
              <a:rPr lang="en-AU" smtClean="0"/>
              <a:pPr/>
              <a:t>6</a:t>
            </a:fld>
            <a:endParaRPr lang="en-AU"/>
          </a:p>
        </p:txBody>
      </p:sp>
      <p:sp>
        <p:nvSpPr>
          <p:cNvPr id="8" name="Text Placeholder 7">
            <a:extLst>
              <a:ext uri="{FF2B5EF4-FFF2-40B4-BE49-F238E27FC236}">
                <a16:creationId xmlns:a16="http://schemas.microsoft.com/office/drawing/2014/main" id="{020F97B3-C6AE-A289-895B-09D2B8476331}"/>
              </a:ext>
            </a:extLst>
          </p:cNvPr>
          <p:cNvSpPr>
            <a:spLocks noGrp="1"/>
          </p:cNvSpPr>
          <p:nvPr>
            <p:ph type="body" sz="quarter" idx="15"/>
          </p:nvPr>
        </p:nvSpPr>
        <p:spPr>
          <a:xfrm>
            <a:off x="321890" y="565258"/>
            <a:ext cx="2952427" cy="1003865"/>
          </a:xfrm>
        </p:spPr>
        <p:txBody>
          <a:bodyPr/>
          <a:lstStyle/>
          <a:p>
            <a:pPr marL="0" indent="0">
              <a:buNone/>
            </a:pPr>
            <a:r>
              <a:rPr lang="en-US" sz="4000"/>
              <a:t>Is my Data Fit for Use?</a:t>
            </a:r>
          </a:p>
        </p:txBody>
      </p:sp>
      <p:sp>
        <p:nvSpPr>
          <p:cNvPr id="9" name="Text Placeholder 8">
            <a:extLst>
              <a:ext uri="{FF2B5EF4-FFF2-40B4-BE49-F238E27FC236}">
                <a16:creationId xmlns:a16="http://schemas.microsoft.com/office/drawing/2014/main" id="{8AEFA634-FF05-B6EA-C2D8-FEC81922896D}"/>
              </a:ext>
            </a:extLst>
          </p:cNvPr>
          <p:cNvSpPr>
            <a:spLocks noGrp="1"/>
          </p:cNvSpPr>
          <p:nvPr>
            <p:ph type="body" sz="quarter" idx="16"/>
          </p:nvPr>
        </p:nvSpPr>
        <p:spPr>
          <a:xfrm>
            <a:off x="321889" y="1738706"/>
            <a:ext cx="2952427" cy="492443"/>
          </a:xfrm>
        </p:spPr>
        <p:txBody>
          <a:bodyPr/>
          <a:lstStyle/>
          <a:p>
            <a:pPr marL="0" indent="0">
              <a:buNone/>
            </a:pPr>
            <a:r>
              <a:rPr lang="en-US" sz="3200" i="1"/>
              <a:t>Data Processing </a:t>
            </a:r>
          </a:p>
        </p:txBody>
      </p:sp>
      <p:sp>
        <p:nvSpPr>
          <p:cNvPr id="10" name="Rectangle 9">
            <a:extLst>
              <a:ext uri="{FF2B5EF4-FFF2-40B4-BE49-F238E27FC236}">
                <a16:creationId xmlns:a16="http://schemas.microsoft.com/office/drawing/2014/main" id="{D14E8D18-E68C-E35D-1E6D-7A4058EBE963}"/>
              </a:ext>
            </a:extLst>
          </p:cNvPr>
          <p:cNvSpPr/>
          <p:nvPr/>
        </p:nvSpPr>
        <p:spPr>
          <a:xfrm>
            <a:off x="3581400" y="0"/>
            <a:ext cx="86106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Microscope with solid fill">
            <a:extLst>
              <a:ext uri="{FF2B5EF4-FFF2-40B4-BE49-F238E27FC236}">
                <a16:creationId xmlns:a16="http://schemas.microsoft.com/office/drawing/2014/main" id="{A0DD73FB-4AA4-62AC-73D3-2CF45B5833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3200" y="5989955"/>
            <a:ext cx="731520" cy="731520"/>
          </a:xfrm>
          <a:prstGeom prst="rect">
            <a:avLst/>
          </a:prstGeom>
        </p:spPr>
      </p:pic>
      <p:pic>
        <p:nvPicPr>
          <p:cNvPr id="14" name="Graphic 13">
            <a:extLst>
              <a:ext uri="{FF2B5EF4-FFF2-40B4-BE49-F238E27FC236}">
                <a16:creationId xmlns:a16="http://schemas.microsoft.com/office/drawing/2014/main" id="{F5B4539B-3D47-EB6D-50BE-ABA57C9448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63141" y="229854"/>
            <a:ext cx="5786887" cy="2681745"/>
          </a:xfrm>
          <a:prstGeom prst="rect">
            <a:avLst/>
          </a:prstGeom>
        </p:spPr>
      </p:pic>
      <p:pic>
        <p:nvPicPr>
          <p:cNvPr id="16" name="Graphic 15">
            <a:extLst>
              <a:ext uri="{FF2B5EF4-FFF2-40B4-BE49-F238E27FC236}">
                <a16:creationId xmlns:a16="http://schemas.microsoft.com/office/drawing/2014/main" id="{1EE47212-A45F-01C6-51E9-85F81D057F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9943" y="3150034"/>
            <a:ext cx="4776878" cy="3203366"/>
          </a:xfrm>
          <a:prstGeom prst="rect">
            <a:avLst/>
          </a:prstGeom>
        </p:spPr>
      </p:pic>
    </p:spTree>
    <p:extLst>
      <p:ext uri="{BB962C8B-B14F-4D97-AF65-F5344CB8AC3E}">
        <p14:creationId xmlns:p14="http://schemas.microsoft.com/office/powerpoint/2010/main" val="421591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2366981A-D80F-98C9-103B-A43D91FA726F}"/>
              </a:ext>
            </a:extLst>
          </p:cNvPr>
          <p:cNvSpPr txBox="1">
            <a:spLocks/>
          </p:cNvSpPr>
          <p:nvPr/>
        </p:nvSpPr>
        <p:spPr>
          <a:xfrm>
            <a:off x="0" y="0"/>
            <a:ext cx="3567600" cy="6858000"/>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w="1905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800" kern="1200" smtClean="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AU"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AU"/>
              <a:t> </a:t>
            </a:r>
            <a:endParaRPr lang="en-US"/>
          </a:p>
        </p:txBody>
      </p:sp>
      <p:sp>
        <p:nvSpPr>
          <p:cNvPr id="2" name="Title 1">
            <a:extLst>
              <a:ext uri="{FF2B5EF4-FFF2-40B4-BE49-F238E27FC236}">
                <a16:creationId xmlns:a16="http://schemas.microsoft.com/office/drawing/2014/main" id="{C020B71F-4336-3C43-9C5A-2B33F2F12B81}"/>
              </a:ext>
            </a:extLst>
          </p:cNvPr>
          <p:cNvSpPr>
            <a:spLocks noGrp="1"/>
          </p:cNvSpPr>
          <p:nvPr>
            <p:ph type="title"/>
          </p:nvPr>
        </p:nvSpPr>
        <p:spPr>
          <a:xfrm>
            <a:off x="278343" y="1050682"/>
            <a:ext cx="3046759" cy="2250019"/>
          </a:xfrm>
        </p:spPr>
        <p:txBody>
          <a:bodyPr vert="horz" lIns="91440" tIns="45720" rIns="91440" bIns="45720" rtlCol="0" anchor="b">
            <a:normAutofit fontScale="90000"/>
          </a:bodyPr>
          <a:lstStyle/>
          <a:p>
            <a:pPr algn="r"/>
            <a:r>
              <a:rPr lang="en-US" sz="3400" u="sng" kern="1200">
                <a:solidFill>
                  <a:srgbClr val="FFFFFF"/>
                </a:solidFill>
                <a:latin typeface="+mj-lt"/>
                <a:ea typeface="+mj-ea"/>
                <a:cs typeface="+mj-cs"/>
              </a:rPr>
              <a:t>Research Area 1:</a:t>
            </a:r>
            <a:br>
              <a:rPr lang="en-US" sz="3400" u="sng" kern="1200">
                <a:solidFill>
                  <a:srgbClr val="FFFFFF"/>
                </a:solidFill>
                <a:latin typeface="+mj-lt"/>
                <a:ea typeface="+mj-ea"/>
                <a:cs typeface="+mj-cs"/>
              </a:rPr>
            </a:br>
            <a:r>
              <a:rPr lang="en-US" sz="3400" b="1" kern="1200">
                <a:solidFill>
                  <a:srgbClr val="FFFFFF"/>
                </a:solidFill>
                <a:latin typeface="+mj-lt"/>
                <a:ea typeface="+mj-ea"/>
                <a:cs typeface="+mj-cs"/>
              </a:rPr>
              <a:t>Does weather conditions have an impact on the trip   volume?</a:t>
            </a:r>
          </a:p>
        </p:txBody>
      </p:sp>
      <p:sp>
        <p:nvSpPr>
          <p:cNvPr id="4" name="TextBox 3">
            <a:extLst>
              <a:ext uri="{FF2B5EF4-FFF2-40B4-BE49-F238E27FC236}">
                <a16:creationId xmlns:a16="http://schemas.microsoft.com/office/drawing/2014/main" id="{8DF1948A-2D7F-ED3D-474D-CA376CF05BC2}"/>
              </a:ext>
            </a:extLst>
          </p:cNvPr>
          <p:cNvSpPr txBox="1"/>
          <p:nvPr/>
        </p:nvSpPr>
        <p:spPr>
          <a:xfrm>
            <a:off x="4422802" y="404089"/>
            <a:ext cx="6555347" cy="65116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marL="285750" indent="-228600">
              <a:lnSpc>
                <a:spcPct val="90000"/>
              </a:lnSpc>
              <a:spcAft>
                <a:spcPts val="600"/>
              </a:spcAft>
              <a:buFont typeface="Arial" panose="020B0604020202020204" pitchFamily="34" charset="0"/>
              <a:buChar char="•"/>
            </a:pPr>
            <a:r>
              <a:rPr lang="en-US" sz="2000"/>
              <a:t>Let us analyze a seasonal trend of ridership over a year (Apr '24 to Mar '25)</a:t>
            </a:r>
            <a:endParaRPr lang="en-US"/>
          </a:p>
          <a:p>
            <a:pPr indent="-228600">
              <a:lnSpc>
                <a:spcPct val="90000"/>
              </a:lnSpc>
              <a:spcAft>
                <a:spcPts val="600"/>
              </a:spcAft>
              <a:buFont typeface="Arial" panose="020B0604020202020204" pitchFamily="34" charset="0"/>
              <a:buChar char="•"/>
            </a:pPr>
            <a:endParaRPr lang="en-US" sz="2000"/>
          </a:p>
        </p:txBody>
      </p:sp>
      <p:pic>
        <p:nvPicPr>
          <p:cNvPr id="5" name="Picture 4" descr="A graph with green and orange lines&#10;&#10;AI-generated content may be incorrect.">
            <a:extLst>
              <a:ext uri="{FF2B5EF4-FFF2-40B4-BE49-F238E27FC236}">
                <a16:creationId xmlns:a16="http://schemas.microsoft.com/office/drawing/2014/main" id="{6FE643E6-DB08-429C-50FC-34C4EB00D5C4}"/>
              </a:ext>
            </a:extLst>
          </p:cNvPr>
          <p:cNvPicPr>
            <a:picLocks noChangeAspect="1"/>
          </p:cNvPicPr>
          <p:nvPr/>
        </p:nvPicPr>
        <p:blipFill>
          <a:blip r:embed="rId3"/>
          <a:stretch>
            <a:fillRect/>
          </a:stretch>
        </p:blipFill>
        <p:spPr>
          <a:xfrm>
            <a:off x="4817669" y="846276"/>
            <a:ext cx="6458752" cy="2877575"/>
          </a:xfrm>
          <a:prstGeom prst="rect">
            <a:avLst/>
          </a:prstGeom>
        </p:spPr>
      </p:pic>
      <p:sp>
        <p:nvSpPr>
          <p:cNvPr id="3" name="TextBox 2">
            <a:extLst>
              <a:ext uri="{FF2B5EF4-FFF2-40B4-BE49-F238E27FC236}">
                <a16:creationId xmlns:a16="http://schemas.microsoft.com/office/drawing/2014/main" id="{C52276AD-22E0-1C3F-0B02-474C82852A85}"/>
              </a:ext>
            </a:extLst>
          </p:cNvPr>
          <p:cNvSpPr txBox="1"/>
          <p:nvPr/>
        </p:nvSpPr>
        <p:spPr>
          <a:xfrm>
            <a:off x="283621" y="4043821"/>
            <a:ext cx="30500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EXPLORATORY </a:t>
            </a:r>
            <a:endParaRPr lang="en-US"/>
          </a:p>
          <a:p>
            <a:pPr algn="ctr"/>
            <a:r>
              <a:rPr lang="en-US" sz="3200">
                <a:solidFill>
                  <a:schemeClr val="bg1"/>
                </a:solidFill>
              </a:rPr>
              <a:t>DATA </a:t>
            </a:r>
          </a:p>
          <a:p>
            <a:pPr algn="ctr"/>
            <a:r>
              <a:rPr lang="en-US" sz="3200">
                <a:solidFill>
                  <a:schemeClr val="bg1"/>
                </a:solidFill>
              </a:rPr>
              <a:t>ANALYSIS</a:t>
            </a:r>
          </a:p>
        </p:txBody>
      </p:sp>
      <p:graphicFrame>
        <p:nvGraphicFramePr>
          <p:cNvPr id="10" name="Table 9">
            <a:extLst>
              <a:ext uri="{FF2B5EF4-FFF2-40B4-BE49-F238E27FC236}">
                <a16:creationId xmlns:a16="http://schemas.microsoft.com/office/drawing/2014/main" id="{0BB1D28F-3629-AEA0-EBFF-7AB20485656C}"/>
              </a:ext>
            </a:extLst>
          </p:cNvPr>
          <p:cNvGraphicFramePr>
            <a:graphicFrameLocks noGrp="1"/>
          </p:cNvGraphicFramePr>
          <p:nvPr>
            <p:extLst>
              <p:ext uri="{D42A27DB-BD31-4B8C-83A1-F6EECF244321}">
                <p14:modId xmlns:p14="http://schemas.microsoft.com/office/powerpoint/2010/main" val="2827583068"/>
              </p:ext>
            </p:extLst>
          </p:nvPr>
        </p:nvGraphicFramePr>
        <p:xfrm>
          <a:off x="5886173" y="4041913"/>
          <a:ext cx="4320647" cy="2560320"/>
        </p:xfrm>
        <a:graphic>
          <a:graphicData uri="http://schemas.openxmlformats.org/drawingml/2006/table">
            <a:tbl>
              <a:tblPr firstRow="1" bandRow="1">
                <a:tableStyleId>{5C22544A-7EE6-4342-B048-85BDC9FD1C3A}</a:tableStyleId>
              </a:tblPr>
              <a:tblGrid>
                <a:gridCol w="4320647">
                  <a:extLst>
                    <a:ext uri="{9D8B030D-6E8A-4147-A177-3AD203B41FA5}">
                      <a16:colId xmlns:a16="http://schemas.microsoft.com/office/drawing/2014/main" val="3899385954"/>
                    </a:ext>
                  </a:extLst>
                </a:gridCol>
              </a:tblGrid>
              <a:tr h="2360598">
                <a:tc>
                  <a:txBody>
                    <a:bodyPr/>
                    <a:lstStyle/>
                    <a:p>
                      <a:r>
                        <a:rPr lang="en-US">
                          <a:solidFill>
                            <a:schemeClr val="tx1"/>
                          </a:solidFill>
                        </a:rPr>
                        <a:t>K</a:t>
                      </a:r>
                      <a:r>
                        <a:rPr lang="en-US" sz="1600">
                          <a:solidFill>
                            <a:schemeClr val="tx1"/>
                          </a:solidFill>
                        </a:rPr>
                        <a:t>ey Observations:</a:t>
                      </a:r>
                    </a:p>
                    <a:p>
                      <a:pPr lvl="0">
                        <a:buNone/>
                      </a:pPr>
                      <a:endParaRPr lang="en-US" sz="1600">
                        <a:solidFill>
                          <a:schemeClr val="tx1"/>
                        </a:solidFill>
                      </a:endParaRPr>
                    </a:p>
                    <a:p>
                      <a:pPr marL="285750" lvl="0" indent="-285750">
                        <a:buFont typeface="Arial"/>
                        <a:buChar char="•"/>
                      </a:pPr>
                      <a:r>
                        <a:rPr lang="en-US" sz="1600" b="1">
                          <a:solidFill>
                            <a:schemeClr val="tx1"/>
                          </a:solidFill>
                        </a:rPr>
                        <a:t> Autumn:</a:t>
                      </a:r>
                      <a:r>
                        <a:rPr lang="en-US" sz="1600" b="0">
                          <a:solidFill>
                            <a:schemeClr val="tx1"/>
                          </a:solidFill>
                        </a:rPr>
                        <a:t> Lowest trip volumes </a:t>
                      </a:r>
                    </a:p>
                    <a:p>
                      <a:pPr marL="285750" lvl="0" indent="-285750">
                        <a:buFont typeface="Arial"/>
                        <a:buChar char="•"/>
                      </a:pPr>
                      <a:r>
                        <a:rPr lang="en-US" sz="1600" b="1">
                          <a:solidFill>
                            <a:schemeClr val="tx1"/>
                          </a:solidFill>
                        </a:rPr>
                        <a:t>Winter: </a:t>
                      </a:r>
                      <a:r>
                        <a:rPr lang="en-US" sz="1600" b="0">
                          <a:solidFill>
                            <a:schemeClr val="tx1"/>
                          </a:solidFill>
                        </a:rPr>
                        <a:t>Highest trip volumes, peaking in August</a:t>
                      </a:r>
                    </a:p>
                    <a:p>
                      <a:pPr marL="285750" lvl="0" indent="-285750">
                        <a:buFont typeface="Arial"/>
                        <a:buChar char="•"/>
                      </a:pPr>
                      <a:r>
                        <a:rPr lang="en-US" sz="1600" b="1">
                          <a:solidFill>
                            <a:schemeClr val="tx1"/>
                          </a:solidFill>
                        </a:rPr>
                        <a:t>Spring:</a:t>
                      </a:r>
                      <a:r>
                        <a:rPr lang="en-US" sz="1600" b="0">
                          <a:solidFill>
                            <a:schemeClr val="tx1"/>
                          </a:solidFill>
                        </a:rPr>
                        <a:t> Maintains consistently high usage with moderate fluctuation</a:t>
                      </a:r>
                    </a:p>
                    <a:p>
                      <a:pPr marL="285750" lvl="0" indent="-285750">
                        <a:buFont typeface="Arial"/>
                        <a:buChar char="•"/>
                      </a:pPr>
                      <a:r>
                        <a:rPr lang="en-US" sz="1600" b="1">
                          <a:solidFill>
                            <a:schemeClr val="tx1"/>
                          </a:solidFill>
                        </a:rPr>
                        <a:t>Summer:</a:t>
                      </a:r>
                      <a:r>
                        <a:rPr lang="en-US" sz="1600" b="0">
                          <a:solidFill>
                            <a:schemeClr val="tx1"/>
                          </a:solidFill>
                        </a:rPr>
                        <a:t> Shows moderate but steadily increasing trip volumes. Dips in December.</a:t>
                      </a:r>
                    </a:p>
                    <a:p>
                      <a:pPr marL="285750" lvl="0" indent="-285750">
                        <a:buFont typeface="Arial"/>
                        <a:buChar char="•"/>
                      </a:pPr>
                      <a:endParaRPr lang="en-US" sz="1600">
                        <a:solidFill>
                          <a:schemeClr val="tx1"/>
                        </a:solidFill>
                      </a:endParaRPr>
                    </a:p>
                  </a:txBody>
                  <a:tcPr>
                    <a:solidFill>
                      <a:schemeClr val="bg1">
                        <a:lumMod val="85000"/>
                      </a:schemeClr>
                    </a:solidFill>
                  </a:tcPr>
                </a:tc>
                <a:extLst>
                  <a:ext uri="{0D108BD9-81ED-4DB2-BD59-A6C34878D82A}">
                    <a16:rowId xmlns:a16="http://schemas.microsoft.com/office/drawing/2014/main" val="3142684762"/>
                  </a:ext>
                </a:extLst>
              </a:tr>
            </a:tbl>
          </a:graphicData>
        </a:graphic>
      </p:graphicFrame>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C4F36AB-6FF5-7A8D-2EBE-5451884E67B9}"/>
                  </a:ext>
                </a:extLst>
              </p14:cNvPr>
              <p14:cNvContentPartPr/>
              <p14:nvPr/>
            </p14:nvContentPartPr>
            <p14:xfrm>
              <a:off x="-1860825" y="2448891"/>
              <a:ext cx="13804" cy="13804"/>
            </p14:xfrm>
          </p:contentPart>
        </mc:Choice>
        <mc:Fallback xmlns="">
          <p:pic>
            <p:nvPicPr>
              <p:cNvPr id="6" name="Ink 5">
                <a:extLst>
                  <a:ext uri="{FF2B5EF4-FFF2-40B4-BE49-F238E27FC236}">
                    <a16:creationId xmlns:a16="http://schemas.microsoft.com/office/drawing/2014/main" id="{1C4F36AB-6FF5-7A8D-2EBE-5451884E67B9}"/>
                  </a:ext>
                </a:extLst>
              </p:cNvPr>
              <p:cNvPicPr/>
              <p:nvPr/>
            </p:nvPicPr>
            <p:blipFill>
              <a:blip r:embed="rId5"/>
              <a:stretch>
                <a:fillRect/>
              </a:stretch>
            </p:blipFill>
            <p:spPr>
              <a:xfrm>
                <a:off x="-2551025" y="1758691"/>
                <a:ext cx="1380400" cy="1380400"/>
              </a:xfrm>
              <a:prstGeom prst="rect">
                <a:avLst/>
              </a:prstGeom>
            </p:spPr>
          </p:pic>
        </mc:Fallback>
      </mc:AlternateContent>
      <p:pic>
        <p:nvPicPr>
          <p:cNvPr id="11" name="Graphic 10" descr="Contract with solid fill">
            <a:extLst>
              <a:ext uri="{FF2B5EF4-FFF2-40B4-BE49-F238E27FC236}">
                <a16:creationId xmlns:a16="http://schemas.microsoft.com/office/drawing/2014/main" id="{9DAE7315-E5A5-6878-F0B4-37B6B17BC0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3866" y="5990841"/>
            <a:ext cx="731520" cy="731520"/>
          </a:xfrm>
          <a:prstGeom prst="rect">
            <a:avLst/>
          </a:prstGeom>
        </p:spPr>
      </p:pic>
    </p:spTree>
    <p:extLst>
      <p:ext uri="{BB962C8B-B14F-4D97-AF65-F5344CB8AC3E}">
        <p14:creationId xmlns:p14="http://schemas.microsoft.com/office/powerpoint/2010/main" val="96641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9D6188-981C-BD0C-A56E-B6F7E991E5C0}"/>
            </a:ext>
          </a:extLst>
        </p:cNvPr>
        <p:cNvGrpSpPr/>
        <p:nvPr/>
      </p:nvGrpSpPr>
      <p:grpSpPr>
        <a:xfrm>
          <a:off x="0" y="0"/>
          <a:ext cx="0" cy="0"/>
          <a:chOff x="0" y="0"/>
          <a:chExt cx="0" cy="0"/>
        </a:xfrm>
      </p:grpSpPr>
      <p:sp>
        <p:nvSpPr>
          <p:cNvPr id="5" name="Text Placeholder 23">
            <a:extLst>
              <a:ext uri="{FF2B5EF4-FFF2-40B4-BE49-F238E27FC236}">
                <a16:creationId xmlns:a16="http://schemas.microsoft.com/office/drawing/2014/main" id="{DE3BF0AA-82AD-79CF-60EC-ED44223D9523}"/>
              </a:ext>
            </a:extLst>
          </p:cNvPr>
          <p:cNvSpPr txBox="1">
            <a:spLocks/>
          </p:cNvSpPr>
          <p:nvPr/>
        </p:nvSpPr>
        <p:spPr>
          <a:xfrm>
            <a:off x="0" y="0"/>
            <a:ext cx="3567600" cy="6858000"/>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w="1905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800" kern="1200" smtClean="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AU"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endParaRPr lang="en-AU"/>
          </a:p>
        </p:txBody>
      </p:sp>
      <p:sp>
        <p:nvSpPr>
          <p:cNvPr id="2" name="Title 1">
            <a:extLst>
              <a:ext uri="{FF2B5EF4-FFF2-40B4-BE49-F238E27FC236}">
                <a16:creationId xmlns:a16="http://schemas.microsoft.com/office/drawing/2014/main" id="{CC6DAE86-54BE-731F-B4E0-C025FD869597}"/>
              </a:ext>
            </a:extLst>
          </p:cNvPr>
          <p:cNvSpPr>
            <a:spLocks noGrp="1"/>
          </p:cNvSpPr>
          <p:nvPr>
            <p:ph type="title"/>
          </p:nvPr>
        </p:nvSpPr>
        <p:spPr>
          <a:xfrm>
            <a:off x="218182" y="1050682"/>
            <a:ext cx="3046759" cy="2250019"/>
          </a:xfrm>
        </p:spPr>
        <p:txBody>
          <a:bodyPr vert="horz" lIns="91440" tIns="45720" rIns="91440" bIns="45720" rtlCol="0" anchor="b">
            <a:normAutofit fontScale="90000"/>
          </a:bodyPr>
          <a:lstStyle/>
          <a:p>
            <a:pPr algn="r"/>
            <a:r>
              <a:rPr lang="en-US" sz="3400" u="sng" kern="1200">
                <a:solidFill>
                  <a:srgbClr val="FFFFFF"/>
                </a:solidFill>
                <a:latin typeface="+mj-lt"/>
                <a:ea typeface="+mj-ea"/>
                <a:cs typeface="+mj-cs"/>
              </a:rPr>
              <a:t>Research Area 1:</a:t>
            </a:r>
            <a:br>
              <a:rPr lang="en-US" sz="3400" u="sng" kern="1200">
                <a:solidFill>
                  <a:srgbClr val="FFFFFF"/>
                </a:solidFill>
                <a:latin typeface="+mj-lt"/>
                <a:ea typeface="+mj-ea"/>
                <a:cs typeface="+mj-cs"/>
              </a:rPr>
            </a:br>
            <a:r>
              <a:rPr lang="en-US" sz="3400" b="1" kern="1200">
                <a:solidFill>
                  <a:srgbClr val="FFFFFF"/>
                </a:solidFill>
                <a:latin typeface="+mj-lt"/>
                <a:ea typeface="+mj-ea"/>
                <a:cs typeface="+mj-cs"/>
              </a:rPr>
              <a:t>Does weather conditions have an impact on the trip   volume?</a:t>
            </a:r>
          </a:p>
        </p:txBody>
      </p:sp>
      <p:sp>
        <p:nvSpPr>
          <p:cNvPr id="4" name="TextBox 3">
            <a:extLst>
              <a:ext uri="{FF2B5EF4-FFF2-40B4-BE49-F238E27FC236}">
                <a16:creationId xmlns:a16="http://schemas.microsoft.com/office/drawing/2014/main" id="{FEED8AB9-69C6-3B2A-D35E-3D67D70CCACA}"/>
              </a:ext>
            </a:extLst>
          </p:cNvPr>
          <p:cNvSpPr txBox="1"/>
          <p:nvPr/>
        </p:nvSpPr>
        <p:spPr>
          <a:xfrm>
            <a:off x="4577411" y="116958"/>
            <a:ext cx="6555347" cy="65116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marL="285750" indent="-228600">
              <a:lnSpc>
                <a:spcPct val="90000"/>
              </a:lnSpc>
              <a:spcAft>
                <a:spcPts val="600"/>
              </a:spcAft>
              <a:buFont typeface="Arial" panose="020B0604020202020204" pitchFamily="34" charset="0"/>
              <a:buChar char="•"/>
            </a:pPr>
            <a:r>
              <a:rPr lang="en-US" sz="2000"/>
              <a:t>Let us analyze the influence of sunshine and rainfall on trip volume (per season)</a:t>
            </a:r>
          </a:p>
          <a:p>
            <a:pPr indent="-228600">
              <a:lnSpc>
                <a:spcPct val="90000"/>
              </a:lnSpc>
              <a:spcAft>
                <a:spcPts val="600"/>
              </a:spcAft>
              <a:buFont typeface="Arial" panose="020B0604020202020204" pitchFamily="34" charset="0"/>
              <a:buChar char="•"/>
            </a:pPr>
            <a:endParaRPr lang="en-US" sz="2000"/>
          </a:p>
        </p:txBody>
      </p:sp>
      <p:sp>
        <p:nvSpPr>
          <p:cNvPr id="3" name="TextBox 2">
            <a:extLst>
              <a:ext uri="{FF2B5EF4-FFF2-40B4-BE49-F238E27FC236}">
                <a16:creationId xmlns:a16="http://schemas.microsoft.com/office/drawing/2014/main" id="{10B77C12-E201-AEFF-2921-4E74C8691C82}"/>
              </a:ext>
            </a:extLst>
          </p:cNvPr>
          <p:cNvSpPr txBox="1"/>
          <p:nvPr/>
        </p:nvSpPr>
        <p:spPr>
          <a:xfrm>
            <a:off x="223460" y="4043821"/>
            <a:ext cx="30500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EXPLORATORY </a:t>
            </a:r>
            <a:endParaRPr lang="en-US"/>
          </a:p>
          <a:p>
            <a:pPr algn="ctr"/>
            <a:r>
              <a:rPr lang="en-US" sz="3200">
                <a:solidFill>
                  <a:schemeClr val="bg1"/>
                </a:solidFill>
              </a:rPr>
              <a:t>DATA </a:t>
            </a:r>
          </a:p>
          <a:p>
            <a:pPr algn="ctr"/>
            <a:r>
              <a:rPr lang="en-US" sz="3200">
                <a:solidFill>
                  <a:schemeClr val="bg1"/>
                </a:solidFill>
              </a:rPr>
              <a:t>ANALYSIS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BB5BE81-C444-0F1A-6CD3-CB6F334D13A0}"/>
                  </a:ext>
                </a:extLst>
              </p14:cNvPr>
              <p14:cNvContentPartPr/>
              <p14:nvPr/>
            </p14:nvContentPartPr>
            <p14:xfrm>
              <a:off x="-1860825" y="2448891"/>
              <a:ext cx="13804" cy="13804"/>
            </p14:xfrm>
          </p:contentPart>
        </mc:Choice>
        <mc:Fallback xmlns="">
          <p:pic>
            <p:nvPicPr>
              <p:cNvPr id="6" name="Ink 5">
                <a:extLst>
                  <a:ext uri="{FF2B5EF4-FFF2-40B4-BE49-F238E27FC236}">
                    <a16:creationId xmlns:a16="http://schemas.microsoft.com/office/drawing/2014/main" id="{2BB5BE81-C444-0F1A-6CD3-CB6F334D13A0}"/>
                  </a:ext>
                </a:extLst>
              </p:cNvPr>
              <p:cNvPicPr/>
              <p:nvPr/>
            </p:nvPicPr>
            <p:blipFill>
              <a:blip r:embed="rId4"/>
              <a:stretch>
                <a:fillRect/>
              </a:stretch>
            </p:blipFill>
            <p:spPr>
              <a:xfrm>
                <a:off x="-2551025" y="1758691"/>
                <a:ext cx="1380400" cy="1380400"/>
              </a:xfrm>
              <a:prstGeom prst="rect">
                <a:avLst/>
              </a:prstGeom>
            </p:spPr>
          </p:pic>
        </mc:Fallback>
      </mc:AlternateContent>
      <p:pic>
        <p:nvPicPr>
          <p:cNvPr id="9" name="Picture 8" descr="A graph of different seasons&#10;&#10;AI-generated content may be incorrect.">
            <a:extLst>
              <a:ext uri="{FF2B5EF4-FFF2-40B4-BE49-F238E27FC236}">
                <a16:creationId xmlns:a16="http://schemas.microsoft.com/office/drawing/2014/main" id="{AD1C7D9D-7311-9EA2-5A91-2CA4148F8ECD}"/>
              </a:ext>
            </a:extLst>
          </p:cNvPr>
          <p:cNvPicPr>
            <a:picLocks noChangeAspect="1"/>
          </p:cNvPicPr>
          <p:nvPr/>
        </p:nvPicPr>
        <p:blipFill>
          <a:blip r:embed="rId5"/>
          <a:stretch>
            <a:fillRect/>
          </a:stretch>
        </p:blipFill>
        <p:spPr>
          <a:xfrm>
            <a:off x="4472611" y="613257"/>
            <a:ext cx="7200349" cy="3135659"/>
          </a:xfrm>
          <a:prstGeom prst="rect">
            <a:avLst/>
          </a:prstGeom>
        </p:spPr>
      </p:pic>
      <p:pic>
        <p:nvPicPr>
          <p:cNvPr id="8" name="Graphic 7" descr="Contract with solid fill">
            <a:extLst>
              <a:ext uri="{FF2B5EF4-FFF2-40B4-BE49-F238E27FC236}">
                <a16:creationId xmlns:a16="http://schemas.microsoft.com/office/drawing/2014/main" id="{249897CC-10BB-A116-8387-3104ACB1D9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3866" y="5990841"/>
            <a:ext cx="731520" cy="731520"/>
          </a:xfrm>
          <a:prstGeom prst="rect">
            <a:avLst/>
          </a:prstGeom>
        </p:spPr>
      </p:pic>
      <p:pic>
        <p:nvPicPr>
          <p:cNvPr id="12" name="Picture 11" descr="A graph of different seasons&#10;&#10;AI-generated content may be incorrect.">
            <a:extLst>
              <a:ext uri="{FF2B5EF4-FFF2-40B4-BE49-F238E27FC236}">
                <a16:creationId xmlns:a16="http://schemas.microsoft.com/office/drawing/2014/main" id="{A8408F4E-859B-5046-AD27-FE3CD2719514}"/>
              </a:ext>
            </a:extLst>
          </p:cNvPr>
          <p:cNvPicPr>
            <a:picLocks noChangeAspect="1"/>
          </p:cNvPicPr>
          <p:nvPr/>
        </p:nvPicPr>
        <p:blipFill>
          <a:blip r:embed="rId8"/>
          <a:stretch>
            <a:fillRect/>
          </a:stretch>
        </p:blipFill>
        <p:spPr>
          <a:xfrm>
            <a:off x="4472608" y="3738561"/>
            <a:ext cx="7377045" cy="3036268"/>
          </a:xfrm>
          <a:prstGeom prst="rect">
            <a:avLst/>
          </a:prstGeom>
        </p:spPr>
      </p:pic>
    </p:spTree>
    <p:extLst>
      <p:ext uri="{BB962C8B-B14F-4D97-AF65-F5344CB8AC3E}">
        <p14:creationId xmlns:p14="http://schemas.microsoft.com/office/powerpoint/2010/main" val="363879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A14F9D-8218-B18C-A1BF-EA37A044B0DD}"/>
            </a:ext>
          </a:extLst>
        </p:cNvPr>
        <p:cNvGrpSpPr/>
        <p:nvPr/>
      </p:nvGrpSpPr>
      <p:grpSpPr>
        <a:xfrm>
          <a:off x="0" y="0"/>
          <a:ext cx="0" cy="0"/>
          <a:chOff x="0" y="0"/>
          <a:chExt cx="0" cy="0"/>
        </a:xfrm>
      </p:grpSpPr>
      <p:sp>
        <p:nvSpPr>
          <p:cNvPr id="9" name="Text Placeholder 23">
            <a:extLst>
              <a:ext uri="{FF2B5EF4-FFF2-40B4-BE49-F238E27FC236}">
                <a16:creationId xmlns:a16="http://schemas.microsoft.com/office/drawing/2014/main" id="{8115457A-F4F6-5F03-3784-783346EC4E6E}"/>
              </a:ext>
            </a:extLst>
          </p:cNvPr>
          <p:cNvSpPr txBox="1">
            <a:spLocks/>
          </p:cNvSpPr>
          <p:nvPr/>
        </p:nvSpPr>
        <p:spPr>
          <a:xfrm>
            <a:off x="0" y="0"/>
            <a:ext cx="3567600" cy="6858000"/>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w="1905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800" kern="1200" smtClean="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AU"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endParaRPr lang="en-AU"/>
          </a:p>
        </p:txBody>
      </p:sp>
      <p:sp>
        <p:nvSpPr>
          <p:cNvPr id="2" name="Title 1">
            <a:extLst>
              <a:ext uri="{FF2B5EF4-FFF2-40B4-BE49-F238E27FC236}">
                <a16:creationId xmlns:a16="http://schemas.microsoft.com/office/drawing/2014/main" id="{D6E5085D-58FB-B537-8314-8967FC88426B}"/>
              </a:ext>
            </a:extLst>
          </p:cNvPr>
          <p:cNvSpPr>
            <a:spLocks noGrp="1"/>
          </p:cNvSpPr>
          <p:nvPr>
            <p:ph type="title"/>
          </p:nvPr>
        </p:nvSpPr>
        <p:spPr>
          <a:xfrm>
            <a:off x="230213" y="1050682"/>
            <a:ext cx="3046759" cy="2250019"/>
          </a:xfrm>
        </p:spPr>
        <p:txBody>
          <a:bodyPr vert="horz" lIns="91440" tIns="45720" rIns="91440" bIns="45720" rtlCol="0" anchor="b">
            <a:normAutofit fontScale="90000"/>
          </a:bodyPr>
          <a:lstStyle/>
          <a:p>
            <a:pPr algn="r"/>
            <a:r>
              <a:rPr lang="en-US" sz="3400" u="sng" kern="1200">
                <a:solidFill>
                  <a:srgbClr val="FFFFFF"/>
                </a:solidFill>
                <a:latin typeface="+mj-lt"/>
                <a:ea typeface="+mj-ea"/>
                <a:cs typeface="+mj-cs"/>
              </a:rPr>
              <a:t>Research Area 1:</a:t>
            </a:r>
            <a:br>
              <a:rPr lang="en-US" sz="3400" u="sng" kern="1200">
                <a:solidFill>
                  <a:srgbClr val="FFFFFF"/>
                </a:solidFill>
                <a:latin typeface="+mj-lt"/>
                <a:ea typeface="+mj-ea"/>
                <a:cs typeface="+mj-cs"/>
              </a:rPr>
            </a:br>
            <a:r>
              <a:rPr lang="en-US" sz="3400" b="1" kern="1200">
                <a:solidFill>
                  <a:srgbClr val="FFFFFF"/>
                </a:solidFill>
                <a:latin typeface="+mj-lt"/>
                <a:ea typeface="+mj-ea"/>
                <a:cs typeface="+mj-cs"/>
              </a:rPr>
              <a:t>Does weather conditions have an impact on the trip   volume?</a:t>
            </a:r>
          </a:p>
        </p:txBody>
      </p:sp>
      <p:sp>
        <p:nvSpPr>
          <p:cNvPr id="4" name="TextBox 3">
            <a:extLst>
              <a:ext uri="{FF2B5EF4-FFF2-40B4-BE49-F238E27FC236}">
                <a16:creationId xmlns:a16="http://schemas.microsoft.com/office/drawing/2014/main" id="{54815132-C41D-D661-263E-B99F7FDAC510}"/>
              </a:ext>
            </a:extLst>
          </p:cNvPr>
          <p:cNvSpPr txBox="1"/>
          <p:nvPr/>
        </p:nvSpPr>
        <p:spPr>
          <a:xfrm>
            <a:off x="4522193" y="-4520"/>
            <a:ext cx="6555347" cy="65116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Let us analyze the correlation between weather factors and public transport trips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17EC847-506D-03A3-8A1B-A13BE8CD12DA}"/>
                  </a:ext>
                </a:extLst>
              </p14:cNvPr>
              <p14:cNvContentPartPr/>
              <p14:nvPr/>
            </p14:nvContentPartPr>
            <p14:xfrm>
              <a:off x="-1860825" y="2448891"/>
              <a:ext cx="13804" cy="13804"/>
            </p14:xfrm>
          </p:contentPart>
        </mc:Choice>
        <mc:Fallback xmlns="">
          <p:pic>
            <p:nvPicPr>
              <p:cNvPr id="6" name="Ink 5">
                <a:extLst>
                  <a:ext uri="{FF2B5EF4-FFF2-40B4-BE49-F238E27FC236}">
                    <a16:creationId xmlns:a16="http://schemas.microsoft.com/office/drawing/2014/main" id="{117EC847-506D-03A3-8A1B-A13BE8CD12DA}"/>
                  </a:ext>
                </a:extLst>
              </p:cNvPr>
              <p:cNvPicPr/>
              <p:nvPr/>
            </p:nvPicPr>
            <p:blipFill>
              <a:blip r:embed="rId4"/>
              <a:stretch>
                <a:fillRect/>
              </a:stretch>
            </p:blipFill>
            <p:spPr>
              <a:xfrm>
                <a:off x="-2551025" y="1758691"/>
                <a:ext cx="1380400" cy="1380400"/>
              </a:xfrm>
              <a:prstGeom prst="rect">
                <a:avLst/>
              </a:prstGeom>
            </p:spPr>
          </p:pic>
        </mc:Fallback>
      </mc:AlternateContent>
      <p:pic>
        <p:nvPicPr>
          <p:cNvPr id="8" name="Picture 7" descr="A diagram of weather attributes and trip quantity&#10;&#10;AI-generated content may be incorrect.">
            <a:extLst>
              <a:ext uri="{FF2B5EF4-FFF2-40B4-BE49-F238E27FC236}">
                <a16:creationId xmlns:a16="http://schemas.microsoft.com/office/drawing/2014/main" id="{420AE96F-0AFC-BD96-7D5D-6A0F24C10E61}"/>
              </a:ext>
            </a:extLst>
          </p:cNvPr>
          <p:cNvPicPr>
            <a:picLocks noChangeAspect="1"/>
          </p:cNvPicPr>
          <p:nvPr/>
        </p:nvPicPr>
        <p:blipFill>
          <a:blip r:embed="rId5"/>
          <a:stretch>
            <a:fillRect/>
          </a:stretch>
        </p:blipFill>
        <p:spPr>
          <a:xfrm>
            <a:off x="4030869" y="646386"/>
            <a:ext cx="7929217" cy="3367572"/>
          </a:xfrm>
          <a:prstGeom prst="rect">
            <a:avLst/>
          </a:prstGeom>
        </p:spPr>
      </p:pic>
      <p:pic>
        <p:nvPicPr>
          <p:cNvPr id="5" name="Graphic 4" descr="Contract with solid fill">
            <a:extLst>
              <a:ext uri="{FF2B5EF4-FFF2-40B4-BE49-F238E27FC236}">
                <a16:creationId xmlns:a16="http://schemas.microsoft.com/office/drawing/2014/main" id="{CF1AA16E-3DCA-7E79-9982-15D5A64299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3866" y="5990841"/>
            <a:ext cx="731520" cy="731520"/>
          </a:xfrm>
          <a:prstGeom prst="rect">
            <a:avLst/>
          </a:prstGeom>
        </p:spPr>
      </p:pic>
      <p:graphicFrame>
        <p:nvGraphicFramePr>
          <p:cNvPr id="12" name="Table 11">
            <a:extLst>
              <a:ext uri="{FF2B5EF4-FFF2-40B4-BE49-F238E27FC236}">
                <a16:creationId xmlns:a16="http://schemas.microsoft.com/office/drawing/2014/main" id="{8C998D8B-FC89-2733-FC30-F5B45B3425BA}"/>
              </a:ext>
            </a:extLst>
          </p:cNvPr>
          <p:cNvGraphicFramePr>
            <a:graphicFrameLocks noGrp="1"/>
          </p:cNvGraphicFramePr>
          <p:nvPr>
            <p:extLst>
              <p:ext uri="{D42A27DB-BD31-4B8C-83A1-F6EECF244321}">
                <p14:modId xmlns:p14="http://schemas.microsoft.com/office/powerpoint/2010/main" val="3368160414"/>
              </p:ext>
            </p:extLst>
          </p:nvPr>
        </p:nvGraphicFramePr>
        <p:xfrm>
          <a:off x="3688521" y="4295913"/>
          <a:ext cx="4335048" cy="2306876"/>
        </p:xfrm>
        <a:graphic>
          <a:graphicData uri="http://schemas.openxmlformats.org/drawingml/2006/table">
            <a:tbl>
              <a:tblPr bandRow="1">
                <a:tableStyleId>{5C22544A-7EE6-4342-B048-85BDC9FD1C3A}</a:tableStyleId>
              </a:tblPr>
              <a:tblGrid>
                <a:gridCol w="722508">
                  <a:extLst>
                    <a:ext uri="{9D8B030D-6E8A-4147-A177-3AD203B41FA5}">
                      <a16:colId xmlns:a16="http://schemas.microsoft.com/office/drawing/2014/main" val="513682244"/>
                    </a:ext>
                  </a:extLst>
                </a:gridCol>
                <a:gridCol w="722508">
                  <a:extLst>
                    <a:ext uri="{9D8B030D-6E8A-4147-A177-3AD203B41FA5}">
                      <a16:colId xmlns:a16="http://schemas.microsoft.com/office/drawing/2014/main" val="2002326317"/>
                    </a:ext>
                  </a:extLst>
                </a:gridCol>
                <a:gridCol w="722508">
                  <a:extLst>
                    <a:ext uri="{9D8B030D-6E8A-4147-A177-3AD203B41FA5}">
                      <a16:colId xmlns:a16="http://schemas.microsoft.com/office/drawing/2014/main" val="2912614597"/>
                    </a:ext>
                  </a:extLst>
                </a:gridCol>
                <a:gridCol w="722508">
                  <a:extLst>
                    <a:ext uri="{9D8B030D-6E8A-4147-A177-3AD203B41FA5}">
                      <a16:colId xmlns:a16="http://schemas.microsoft.com/office/drawing/2014/main" val="4245390538"/>
                    </a:ext>
                  </a:extLst>
                </a:gridCol>
                <a:gridCol w="722508">
                  <a:extLst>
                    <a:ext uri="{9D8B030D-6E8A-4147-A177-3AD203B41FA5}">
                      <a16:colId xmlns:a16="http://schemas.microsoft.com/office/drawing/2014/main" val="2203935961"/>
                    </a:ext>
                  </a:extLst>
                </a:gridCol>
                <a:gridCol w="722508">
                  <a:extLst>
                    <a:ext uri="{9D8B030D-6E8A-4147-A177-3AD203B41FA5}">
                      <a16:colId xmlns:a16="http://schemas.microsoft.com/office/drawing/2014/main" val="732423539"/>
                    </a:ext>
                  </a:extLst>
                </a:gridCol>
              </a:tblGrid>
              <a:tr h="576719">
                <a:tc>
                  <a:txBody>
                    <a:bodyPr/>
                    <a:lstStyle/>
                    <a:p>
                      <a:pPr rtl="0" fontAlgn="t">
                        <a:buNone/>
                      </a:pPr>
                      <a:r>
                        <a:rPr lang="en-US" sz="1100" b="1">
                          <a:effectLst/>
                          <a:latin typeface="Arial"/>
                        </a:rPr>
                        <a:t>Variables</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b="1">
                          <a:effectLst/>
                          <a:latin typeface="Arial"/>
                        </a:rPr>
                        <a:t>Coefficient</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b="1">
                          <a:effectLst/>
                          <a:latin typeface="Arial"/>
                        </a:rPr>
                        <a:t>Std Error</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b="1">
                          <a:effectLst/>
                          <a:latin typeface="Arial"/>
                        </a:rPr>
                        <a:t>t-value</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b="1">
                          <a:effectLst/>
                          <a:latin typeface="Arial"/>
                        </a:rPr>
                        <a:t>p-value</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b="1">
                          <a:effectLst/>
                          <a:latin typeface="Arial"/>
                        </a:rPr>
                        <a:t>95% CI</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3449721"/>
                  </a:ext>
                </a:extLst>
              </a:tr>
              <a:tr h="576719">
                <a:tc>
                  <a:txBody>
                    <a:bodyPr/>
                    <a:lstStyle/>
                    <a:p>
                      <a:pPr rtl="0" fontAlgn="t">
                        <a:buNone/>
                      </a:pPr>
                      <a:r>
                        <a:rPr lang="en-US" sz="1100">
                          <a:effectLst/>
                          <a:latin typeface="Arial"/>
                        </a:rPr>
                        <a:t>Intercept</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35.3003</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0.100</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351.422</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0.000</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[35.10, 35.50]</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2943752"/>
                  </a:ext>
                </a:extLst>
              </a:tr>
              <a:tr h="576719">
                <a:tc>
                  <a:txBody>
                    <a:bodyPr/>
                    <a:lstStyle/>
                    <a:p>
                      <a:pPr rtl="0" fontAlgn="t">
                        <a:buNone/>
                      </a:pPr>
                      <a:r>
                        <a:rPr lang="en-US" sz="1100">
                          <a:effectLst/>
                          <a:latin typeface="Arial"/>
                        </a:rPr>
                        <a:t>Sunshine</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0.0748</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0.011</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6.897</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0.000</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[0.054, 0.096]</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951263"/>
                  </a:ext>
                </a:extLst>
              </a:tr>
              <a:tr h="576719">
                <a:tc>
                  <a:txBody>
                    <a:bodyPr/>
                    <a:lstStyle/>
                    <a:p>
                      <a:pPr rtl="0" fontAlgn="t">
                        <a:buNone/>
                      </a:pPr>
                      <a:r>
                        <a:rPr lang="en-US" sz="1100">
                          <a:effectLst/>
                          <a:latin typeface="Arial"/>
                        </a:rPr>
                        <a:t>Rainfall</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0.0150</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0.004</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4.143</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0.000</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100">
                          <a:effectLst/>
                          <a:latin typeface="Arial"/>
                        </a:rPr>
                        <a:t>[0.008, 0.022]</a:t>
                      </a:r>
                      <a:endParaRPr lang="en-U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1982362"/>
                  </a:ext>
                </a:extLst>
              </a:tr>
            </a:tbl>
          </a:graphicData>
        </a:graphic>
      </p:graphicFrame>
      <p:sp>
        <p:nvSpPr>
          <p:cNvPr id="14" name="TextBox 13">
            <a:extLst>
              <a:ext uri="{FF2B5EF4-FFF2-40B4-BE49-F238E27FC236}">
                <a16:creationId xmlns:a16="http://schemas.microsoft.com/office/drawing/2014/main" id="{67E79F3E-E5D1-9024-A212-C9632F820677}"/>
              </a:ext>
            </a:extLst>
          </p:cNvPr>
          <p:cNvSpPr txBox="1"/>
          <p:nvPr/>
        </p:nvSpPr>
        <p:spPr>
          <a:xfrm>
            <a:off x="8140863" y="4292141"/>
            <a:ext cx="265796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00"/>
                </a:solidFill>
                <a:latin typeface="Arial"/>
                <a:cs typeface="Arial"/>
              </a:rPr>
              <a:t>R-squared =0.000 (indicates weather does not explain variation in trip count)</a:t>
            </a:r>
            <a:endParaRPr lang="en-US" sz="1200"/>
          </a:p>
          <a:p>
            <a:endParaRPr lang="en-US" sz="1200">
              <a:solidFill>
                <a:srgbClr val="000000"/>
              </a:solidFill>
              <a:latin typeface="Arial"/>
              <a:cs typeface="Arial"/>
            </a:endParaRPr>
          </a:p>
          <a:p>
            <a:r>
              <a:rPr lang="en-US" sz="1200">
                <a:solidFill>
                  <a:srgbClr val="000000"/>
                </a:solidFill>
                <a:latin typeface="Arial"/>
                <a:cs typeface="Arial"/>
              </a:rPr>
              <a:t>F-statistic =27.46 (significant, but very tiny effect)</a:t>
            </a:r>
          </a:p>
          <a:p>
            <a:endParaRPr lang="en-US" sz="1200">
              <a:solidFill>
                <a:srgbClr val="000000"/>
              </a:solidFill>
              <a:latin typeface="Arial"/>
              <a:cs typeface="Arial"/>
            </a:endParaRPr>
          </a:p>
          <a:p>
            <a:r>
              <a:rPr lang="en-US" sz="1200">
                <a:solidFill>
                  <a:srgbClr val="000000"/>
                </a:solidFill>
                <a:latin typeface="Arial"/>
                <a:cs typeface="Arial"/>
              </a:rPr>
              <a:t>Number of observations: 13.86 million</a:t>
            </a:r>
            <a:endParaRPr lang="en-US" sz="1200"/>
          </a:p>
          <a:p>
            <a:br>
              <a:rPr lang="en-US"/>
            </a:br>
            <a:endParaRPr lang="en-US"/>
          </a:p>
        </p:txBody>
      </p:sp>
    </p:spTree>
    <p:extLst>
      <p:ext uri="{BB962C8B-B14F-4D97-AF65-F5344CB8AC3E}">
        <p14:creationId xmlns:p14="http://schemas.microsoft.com/office/powerpoint/2010/main" val="173523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UQ">
      <a:dk1>
        <a:srgbClr val="2B1D37"/>
      </a:dk1>
      <a:lt1>
        <a:srgbClr val="FFFFFF"/>
      </a:lt1>
      <a:dk2>
        <a:srgbClr val="999490"/>
      </a:dk2>
      <a:lt2>
        <a:srgbClr val="D7D1CC"/>
      </a:lt2>
      <a:accent1>
        <a:srgbClr val="51247A"/>
      </a:accent1>
      <a:accent2>
        <a:srgbClr val="962A8B"/>
      </a:accent2>
      <a:accent3>
        <a:srgbClr val="D7D1CC"/>
      </a:accent3>
      <a:accent4>
        <a:srgbClr val="E62645"/>
      </a:accent4>
      <a:accent5>
        <a:srgbClr val="4085C6"/>
      </a:accent5>
      <a:accent6>
        <a:srgbClr val="FBB800"/>
      </a:accent6>
      <a:hlink>
        <a:srgbClr val="51247A"/>
      </a:hlink>
      <a:folHlink>
        <a:srgbClr val="962A8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17</Slides>
  <Notes>8</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Beyond the Bus Stop Insights into Brisbane’s Public Transport</vt:lpstr>
      <vt:lpstr>PowerPoint Presentation</vt:lpstr>
      <vt:lpstr>PowerPoint Presentation</vt:lpstr>
      <vt:lpstr>PowerPoint Presentation</vt:lpstr>
      <vt:lpstr>PowerPoint Presentation</vt:lpstr>
      <vt:lpstr>PowerPoint Presentation</vt:lpstr>
      <vt:lpstr>Research Area 1: Does weather conditions have an impact on the trip   volume?</vt:lpstr>
      <vt:lpstr>Research Area 1: Does weather conditions have an impact on the trip   volume?</vt:lpstr>
      <vt:lpstr>Research Area 1: Does weather conditions have an impact on the trip   volume?</vt:lpstr>
      <vt:lpstr>PowerPoint Presentation</vt:lpstr>
      <vt:lpstr>E.g. Suburb Sherwood</vt:lpstr>
      <vt:lpstr>PowerPoint Presentation</vt:lpstr>
      <vt:lpstr>PowerPoint Presentation</vt:lpstr>
      <vt:lpstr>Results &amp; Insights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Wilson Nguyen</dc:creator>
  <cp:revision>2</cp:revision>
  <dcterms:created xsi:type="dcterms:W3CDTF">2025-05-01T03:06:10Z</dcterms:created>
  <dcterms:modified xsi:type="dcterms:W3CDTF">2025-05-23T02:01:58Z</dcterms:modified>
</cp:coreProperties>
</file>